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55"/>
  </p:notesMasterIdLst>
  <p:sldIdLst>
    <p:sldId id="257" r:id="rId2"/>
    <p:sldId id="346" r:id="rId3"/>
    <p:sldId id="312" r:id="rId4"/>
    <p:sldId id="365" r:id="rId5"/>
    <p:sldId id="348" r:id="rId6"/>
    <p:sldId id="372" r:id="rId7"/>
    <p:sldId id="314" r:id="rId8"/>
    <p:sldId id="349" r:id="rId9"/>
    <p:sldId id="373" r:id="rId10"/>
    <p:sldId id="320" r:id="rId11"/>
    <p:sldId id="376" r:id="rId12"/>
    <p:sldId id="377" r:id="rId13"/>
    <p:sldId id="378" r:id="rId14"/>
    <p:sldId id="322" r:id="rId15"/>
    <p:sldId id="323" r:id="rId16"/>
    <p:sldId id="374" r:id="rId17"/>
    <p:sldId id="375" r:id="rId18"/>
    <p:sldId id="340" r:id="rId19"/>
    <p:sldId id="336" r:id="rId20"/>
    <p:sldId id="395" r:id="rId21"/>
    <p:sldId id="397" r:id="rId22"/>
    <p:sldId id="403" r:id="rId23"/>
    <p:sldId id="404" r:id="rId24"/>
    <p:sldId id="396" r:id="rId25"/>
    <p:sldId id="398" r:id="rId26"/>
    <p:sldId id="399" r:id="rId27"/>
    <p:sldId id="400" r:id="rId28"/>
    <p:sldId id="401" r:id="rId29"/>
    <p:sldId id="420" r:id="rId30"/>
    <p:sldId id="421" r:id="rId31"/>
    <p:sldId id="407" r:id="rId32"/>
    <p:sldId id="408" r:id="rId33"/>
    <p:sldId id="409" r:id="rId34"/>
    <p:sldId id="402" r:id="rId35"/>
    <p:sldId id="410" r:id="rId36"/>
    <p:sldId id="411" r:id="rId37"/>
    <p:sldId id="412" r:id="rId38"/>
    <p:sldId id="413" r:id="rId39"/>
    <p:sldId id="414" r:id="rId40"/>
    <p:sldId id="416" r:id="rId41"/>
    <p:sldId id="418" r:id="rId42"/>
    <p:sldId id="417" r:id="rId43"/>
    <p:sldId id="341" r:id="rId44"/>
    <p:sldId id="355" r:id="rId45"/>
    <p:sldId id="342" r:id="rId46"/>
    <p:sldId id="391" r:id="rId47"/>
    <p:sldId id="389" r:id="rId48"/>
    <p:sldId id="393" r:id="rId49"/>
    <p:sldId id="390" r:id="rId50"/>
    <p:sldId id="394" r:id="rId51"/>
    <p:sldId id="392" r:id="rId52"/>
    <p:sldId id="419" r:id="rId53"/>
    <p:sldId id="343" r:id="rId54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56"/>
      <p:bold r:id="rId57"/>
    </p:embeddedFont>
    <p:embeddedFont>
      <p:font typeface="맑은 고딕 Semilight" panose="020B0502040204020203" pitchFamily="50" charset="-127"/>
      <p:regular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맑은 고딕" panose="020B0503020000020004" pitchFamily="50" charset="-127"/>
      <p:regular r:id="rId56"/>
      <p:bold r:id="rId57"/>
    </p:embeddedFont>
    <p:embeddedFont>
      <p:font typeface="HY헤드라인M" panose="02030600000101010101" pitchFamily="18" charset="-127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표지" id="{049233CE-B151-4E20-AD75-D3ACFAD128A7}">
          <p14:sldIdLst>
            <p14:sldId id="257"/>
          </p14:sldIdLst>
        </p14:section>
        <p14:section name="목차" id="{FE9C17ED-D6FE-45FF-BE0A-8F82DE8BFAC1}">
          <p14:sldIdLst>
            <p14:sldId id="346"/>
          </p14:sldIdLst>
        </p14:section>
        <p14:section name="1. 팀 TRACE 소개" id="{12F41AAD-3383-4966-829C-56773EEDCB33}">
          <p14:sldIdLst>
            <p14:sldId id="312"/>
            <p14:sldId id="365"/>
          </p14:sldIdLst>
        </p14:section>
        <p14:section name="2. TRACE 소개" id="{003E11F2-0678-47EC-9E08-379F84B93EA5}">
          <p14:sldIdLst>
            <p14:sldId id="348"/>
            <p14:sldId id="372"/>
            <p14:sldId id="314"/>
            <p14:sldId id="349"/>
            <p14:sldId id="373"/>
          </p14:sldIdLst>
        </p14:section>
        <p14:section name="3. 프로세스 모델링" id="{CE199A4A-A3AB-412B-89F4-E4C9CD841476}">
          <p14:sldIdLst>
            <p14:sldId id="320"/>
            <p14:sldId id="376"/>
            <p14:sldId id="377"/>
            <p14:sldId id="378"/>
            <p14:sldId id="322"/>
            <p14:sldId id="323"/>
            <p14:sldId id="374"/>
            <p14:sldId id="375"/>
          </p14:sldIdLst>
        </p14:section>
        <p14:section name="주요 기능" id="{7B4DA7F0-8C11-448D-8172-260AE17F14F2}">
          <p14:sldIdLst>
            <p14:sldId id="340"/>
            <p14:sldId id="336"/>
            <p14:sldId id="395"/>
            <p14:sldId id="397"/>
            <p14:sldId id="403"/>
            <p14:sldId id="404"/>
            <p14:sldId id="396"/>
            <p14:sldId id="398"/>
            <p14:sldId id="399"/>
            <p14:sldId id="400"/>
            <p14:sldId id="401"/>
            <p14:sldId id="420"/>
            <p14:sldId id="421"/>
            <p14:sldId id="407"/>
            <p14:sldId id="408"/>
            <p14:sldId id="409"/>
            <p14:sldId id="402"/>
            <p14:sldId id="410"/>
            <p14:sldId id="411"/>
            <p14:sldId id="412"/>
            <p14:sldId id="413"/>
            <p14:sldId id="414"/>
            <p14:sldId id="416"/>
            <p14:sldId id="418"/>
            <p14:sldId id="417"/>
          </p14:sldIdLst>
        </p14:section>
        <p14:section name="실제접속" id="{FF1E3F55-81F1-4887-A776-24641AA77782}">
          <p14:sldIdLst>
            <p14:sldId id="341"/>
            <p14:sldId id="355"/>
          </p14:sldIdLst>
        </p14:section>
        <p14:section name="6. 기대효과" id="{EBD49D3F-9A21-4674-BED8-0F96BEFCE1DD}">
          <p14:sldIdLst>
            <p14:sldId id="342"/>
            <p14:sldId id="391"/>
            <p14:sldId id="389"/>
            <p14:sldId id="393"/>
            <p14:sldId id="390"/>
            <p14:sldId id="394"/>
            <p14:sldId id="392"/>
            <p14:sldId id="419"/>
          </p14:sldIdLst>
        </p14:section>
        <p14:section name="마무리" id="{9D72E31A-8A40-4469-9A98-CA7AA1E4F166}">
          <p14:sldIdLst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A8F"/>
    <a:srgbClr val="F3A779"/>
    <a:srgbClr val="F29E6A"/>
    <a:srgbClr val="FCFCFC"/>
    <a:srgbClr val="FE7E6D"/>
    <a:srgbClr val="CCD1E4"/>
    <a:srgbClr val="FE0000"/>
    <a:srgbClr val="09458A"/>
    <a:srgbClr val="7497B6"/>
    <a:srgbClr val="FEE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82462" autoAdjust="0"/>
  </p:normalViewPr>
  <p:slideViewPr>
    <p:cSldViewPr snapToGrid="0">
      <p:cViewPr varScale="1">
        <p:scale>
          <a:sx n="125" d="100"/>
          <a:sy n="125" d="100"/>
        </p:scale>
        <p:origin x="151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안녕하세요 저희는 </a:t>
            </a:r>
            <a:r>
              <a:rPr lang="ko-KR" altLang="en-US" baseline="0" dirty="0" smtClean="0"/>
              <a:t>팀</a:t>
            </a:r>
            <a:r>
              <a:rPr lang="ko-KR" altLang="en-US" dirty="0" smtClean="0"/>
              <a:t> </a:t>
            </a:r>
            <a:r>
              <a:rPr lang="en-US" altLang="ko-KR" dirty="0"/>
              <a:t>TRACE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117" name="Google Shape;1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요구사항 및 </a:t>
            </a:r>
            <a:r>
              <a:rPr lang="en-US" altLang="ko-KR" dirty="0" smtClean="0"/>
              <a:t>DB</a:t>
            </a:r>
            <a:r>
              <a:rPr lang="ko-KR" altLang="en-US" dirty="0" smtClean="0"/>
              <a:t>구상을 소개하겠습니다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01055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처음 프로젝트를 시작할 때 구상했던 요구사항은 다음과 같습니다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3994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비회원은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검색 조회 회원가입이 </a:t>
            </a:r>
            <a:r>
              <a:rPr lang="ko-KR" altLang="en-US" dirty="0" err="1" smtClean="0"/>
              <a:t>가능해야합니다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회원은 더불어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댓글 본인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댓글 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 포인트 적립</a:t>
            </a:r>
            <a:r>
              <a:rPr lang="en-US" altLang="ko-KR" dirty="0" smtClean="0"/>
              <a:t>/</a:t>
            </a:r>
            <a:r>
              <a:rPr lang="ko-KR" altLang="en-US" dirty="0" smtClean="0"/>
              <a:t>사용 비밀번호 찾기 기능을 </a:t>
            </a:r>
            <a:r>
              <a:rPr lang="ko-KR" altLang="en-US" dirty="0" err="1" smtClean="0"/>
              <a:t>사용할수있어야합니다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4619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그리고 관리자 기능은 회원을 관리하고 </a:t>
            </a:r>
            <a:r>
              <a:rPr lang="ko-KR" altLang="en-US" dirty="0" err="1" smtClean="0"/>
              <a:t>게시글</a:t>
            </a:r>
            <a:r>
              <a:rPr lang="en-US" altLang="ko-KR" dirty="0" smtClean="0"/>
              <a:t>/</a:t>
            </a:r>
            <a:r>
              <a:rPr lang="ko-KR" altLang="en-US" dirty="0" smtClean="0"/>
              <a:t>댓글 수정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 포인트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지급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회수 등이 있습니다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4341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전체 </a:t>
            </a:r>
            <a:r>
              <a:rPr lang="en-US" dirty="0" smtClean="0"/>
              <a:t>DB</a:t>
            </a:r>
            <a:r>
              <a:rPr lang="ko-KR" altLang="en-US" dirty="0"/>
              <a:t>의 </a:t>
            </a:r>
            <a:r>
              <a:rPr lang="ko-KR" altLang="en-US" dirty="0" smtClean="0"/>
              <a:t>구상은 이렇습니다</a:t>
            </a:r>
            <a:r>
              <a:rPr lang="en-US" altLang="ko-KR" dirty="0" smtClean="0"/>
              <a:t>.</a:t>
            </a:r>
            <a:endParaRPr dirty="0"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7281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01514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0019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331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실제 구현 화면을 보여드리겠습니다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18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88437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홈 화면입니다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8510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ef3199d6f_1_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저희가 발표할 </a:t>
            </a:r>
            <a:r>
              <a:rPr lang="ko-KR" altLang="en-US" dirty="0" smtClean="0"/>
              <a:t>순서는 </a:t>
            </a:r>
            <a:r>
              <a:rPr lang="ko-KR" altLang="en-US" dirty="0"/>
              <a:t>다음과 같습니다</a:t>
            </a:r>
            <a:endParaRPr lang="en-US" altLang="ko-KR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 smtClean="0"/>
              <a:t>먼저 저희 팀을 </a:t>
            </a:r>
            <a:r>
              <a:rPr lang="ko-KR" altLang="en-US" dirty="0"/>
              <a:t>소개하고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이어서 </a:t>
            </a:r>
            <a:r>
              <a:rPr lang="ko-KR" altLang="en-US" baseline="0" dirty="0" smtClean="0"/>
              <a:t>저희의 프로젝트</a:t>
            </a:r>
            <a:r>
              <a:rPr lang="en-US" altLang="ko-KR" baseline="0" dirty="0" smtClean="0"/>
              <a:t>, </a:t>
            </a:r>
            <a:r>
              <a:rPr lang="ko-KR" altLang="en-US" baseline="0" dirty="0"/>
              <a:t>요구사항 및 </a:t>
            </a:r>
            <a:r>
              <a:rPr lang="en-US" altLang="ko-KR" baseline="0" dirty="0"/>
              <a:t>DB</a:t>
            </a:r>
            <a:r>
              <a:rPr lang="ko-KR" altLang="en-US" baseline="0" dirty="0" smtClean="0"/>
              <a:t>구상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구현 </a:t>
            </a:r>
            <a:r>
              <a:rPr lang="ko-KR" altLang="en-US" baseline="0" dirty="0"/>
              <a:t>화면을 소개한 뒤</a:t>
            </a:r>
            <a:r>
              <a:rPr lang="en-US" altLang="ko-KR" baseline="0" dirty="0"/>
              <a:t>, </a:t>
            </a:r>
            <a:r>
              <a:rPr lang="ko-KR" altLang="en-US" baseline="0" dirty="0" smtClean="0"/>
              <a:t>시연을 통해 </a:t>
            </a:r>
            <a:r>
              <a:rPr lang="ko-KR" altLang="en-US" baseline="0" dirty="0"/>
              <a:t>직접 </a:t>
            </a:r>
            <a:r>
              <a:rPr lang="ko-KR" altLang="en-US" baseline="0" dirty="0" smtClean="0"/>
              <a:t>보여드린 후 각자가 </a:t>
            </a:r>
            <a:r>
              <a:rPr lang="ko-KR" altLang="en-US" baseline="0" dirty="0"/>
              <a:t>프로젝트를 진행하며 느낀 점을 말씀드리겠습니다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238" name="Google Shape;238;g12ef3199d6f_1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ㅇㅇ</a:t>
            </a:r>
            <a:r>
              <a:rPr lang="ko-KR" altLang="en-US" dirty="0"/>
              <a:t> 화면입니다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1241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5793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0570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1188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5685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64123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0740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59814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9394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4343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 팀 소개입니다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930694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4697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8824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12038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6228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686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03570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59544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31205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88255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0212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저희 </a:t>
            </a:r>
            <a:r>
              <a:rPr lang="ko-KR" altLang="en-US" b="1" dirty="0" smtClean="0"/>
              <a:t>팀은 </a:t>
            </a:r>
            <a:r>
              <a:rPr lang="ko-KR" altLang="en-US" b="1" dirty="0"/>
              <a:t>보시는 바와 같습니다</a:t>
            </a:r>
            <a:r>
              <a:rPr lang="en-US" altLang="ko-KR" b="1" dirty="0"/>
              <a:t>.</a:t>
            </a:r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40412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55149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73735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77357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이어서 시연을 통해 실제로 작동하는 모습을 보여</a:t>
            </a:r>
            <a:r>
              <a:rPr lang="ko-KR" altLang="en-US" baseline="0" dirty="0"/>
              <a:t> 드리면서 자세히 </a:t>
            </a:r>
            <a:r>
              <a:rPr lang="ko-KR" altLang="en-US" baseline="0" dirty="0" err="1"/>
              <a:t>설명드리겠습니다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43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870885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52721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2971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40915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89542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32797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4745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</a:t>
            </a:r>
            <a:r>
              <a:rPr lang="ko-KR" altLang="en-US" dirty="0" smtClean="0"/>
              <a:t>개발한 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프로젝트를 </a:t>
            </a:r>
            <a:r>
              <a:rPr lang="ko-KR" altLang="en-US" dirty="0"/>
              <a:t>소개하겠습니다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802244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86746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53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78030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개발 동기입니다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aseline="0" dirty="0" smtClean="0"/>
              <a:t>개인적으로 공부를 </a:t>
            </a:r>
            <a:r>
              <a:rPr lang="ko-KR" altLang="en-US" baseline="0" dirty="0" err="1" smtClean="0"/>
              <a:t>할때</a:t>
            </a:r>
            <a:r>
              <a:rPr lang="ko-KR" altLang="en-US" baseline="0" dirty="0" smtClean="0"/>
              <a:t> 모르는 부분이 </a:t>
            </a:r>
            <a:r>
              <a:rPr lang="ko-KR" altLang="en-US" baseline="0" dirty="0"/>
              <a:t>있을 때마다 정보를 찾게 되면 해외 사이트들의 정보가 많았습니다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그에 비해 </a:t>
            </a:r>
            <a:r>
              <a:rPr lang="ko-KR" altLang="en-US" dirty="0" smtClean="0"/>
              <a:t>국내에는 </a:t>
            </a:r>
            <a:r>
              <a:rPr lang="ko-KR" altLang="en-US" dirty="0"/>
              <a:t>정보를 얻을 수 있는 사이트가 별로 활성화되어 있지 않았고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dirty="0"/>
              <a:t>그나마 활성화 되어 있는 곳도 커뮤니티적인 느낌이 너무 강해서 취업</a:t>
            </a:r>
            <a:r>
              <a:rPr lang="en-US" altLang="ko-KR" dirty="0"/>
              <a:t>, </a:t>
            </a:r>
            <a:r>
              <a:rPr lang="ko-KR" altLang="en-US" dirty="0"/>
              <a:t>구인구직 외의 실제 기술이나 개발과 관련된 정보를 찾기는 어려워 아쉬웠습니다</a:t>
            </a:r>
            <a:endParaRPr lang="en-US" altLang="ko-KR" dirty="0"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8803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ko-KR" altLang="en-US" dirty="0"/>
              <a:t>그래서 저희는 이러한 아쉬움을 공유하는 사람들과 함께 아쉬움을 </a:t>
            </a:r>
            <a:r>
              <a:rPr lang="ko-KR" altLang="en-US" dirty="0" smtClean="0"/>
              <a:t>해소하기 위해</a:t>
            </a:r>
            <a:r>
              <a:rPr lang="ko-KR" altLang="en-US" baseline="0" dirty="0" smtClean="0"/>
              <a:t> 정보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자료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뉴스 등을 공유할 수 있는 국내 개발자들을 대상으로 한 </a:t>
            </a:r>
            <a:r>
              <a:rPr lang="en-US" altLang="ko-KR" baseline="0" dirty="0" err="1"/>
              <a:t>SpringBoot</a:t>
            </a:r>
            <a:r>
              <a:rPr lang="en-US" altLang="ko-KR" baseline="0" dirty="0"/>
              <a:t> </a:t>
            </a:r>
            <a:r>
              <a:rPr lang="ko-KR" altLang="en-US" baseline="0" dirty="0"/>
              <a:t>기반의 커뮤니티를 개발하는 프로젝트를 시작했습니다</a:t>
            </a:r>
            <a:r>
              <a:rPr lang="en-US" altLang="ko-KR" baseline="0" dirty="0"/>
              <a:t>.</a:t>
            </a:r>
            <a:endParaRPr dirty="0"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9039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TRACE</a:t>
            </a:r>
            <a:r>
              <a:rPr lang="ko-KR" altLang="en-US" dirty="0"/>
              <a:t>는 </a:t>
            </a:r>
            <a:r>
              <a:rPr lang="ko-KR" altLang="en-US" dirty="0" smtClean="0"/>
              <a:t>각 게시판</a:t>
            </a:r>
            <a:r>
              <a:rPr lang="en-US" altLang="ko-KR" dirty="0" smtClean="0"/>
              <a:t>,</a:t>
            </a:r>
            <a:r>
              <a:rPr lang="ko-KR" altLang="en-US" dirty="0" smtClean="0"/>
              <a:t>뉴스</a:t>
            </a:r>
            <a:r>
              <a:rPr lang="ko-KR" altLang="en-US" baseline="0" dirty="0" smtClean="0"/>
              <a:t> </a:t>
            </a:r>
            <a:r>
              <a:rPr lang="ko-KR" altLang="en-US" baseline="0" dirty="0"/>
              <a:t>컨텐츠 </a:t>
            </a:r>
            <a:r>
              <a:rPr lang="ko-KR" altLang="en-US" baseline="0" dirty="0" smtClean="0"/>
              <a:t>외에도 친화적인 인터페이스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채팅 </a:t>
            </a:r>
            <a:r>
              <a:rPr lang="ko-KR" altLang="en-US" baseline="0" dirty="0"/>
              <a:t>등 다양한 </a:t>
            </a:r>
            <a:r>
              <a:rPr lang="ko-KR" altLang="en-US" baseline="0" dirty="0" smtClean="0"/>
              <a:t>콘텐츠와 정보를 제공합니다</a:t>
            </a:r>
            <a:r>
              <a:rPr lang="en-US" altLang="ko-KR" baseline="0" dirty="0" smtClean="0"/>
              <a:t>.</a:t>
            </a:r>
            <a:endParaRPr dirty="0"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6860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ef3199d6f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저희가 프로젝트를 진행하면서 사용한 개발 도구와 환경은 다음과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스프링부트를 기반으로 </a:t>
            </a:r>
            <a:r>
              <a:rPr lang="ko-KR" altLang="en-US" dirty="0" smtClean="0"/>
              <a:t>개발했고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데이터베이스로는 오라클</a:t>
            </a:r>
            <a:r>
              <a:rPr lang="en-US" altLang="ko-KR" baseline="0" dirty="0"/>
              <a:t>DB</a:t>
            </a:r>
            <a:r>
              <a:rPr lang="ko-KR" altLang="en-US" baseline="0" dirty="0"/>
              <a:t>와 몽고</a:t>
            </a:r>
            <a:r>
              <a:rPr lang="en-US" altLang="ko-KR" baseline="0" dirty="0"/>
              <a:t>DB</a:t>
            </a:r>
            <a:r>
              <a:rPr lang="ko-KR" altLang="en-US" baseline="0" dirty="0"/>
              <a:t>를 사용했습니다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협업 툴로 </a:t>
            </a:r>
            <a:r>
              <a:rPr lang="en-US" altLang="ko-KR" baseline="0" dirty="0" smtClean="0"/>
              <a:t>Notion</a:t>
            </a:r>
            <a:r>
              <a:rPr lang="ko-KR" altLang="en-US" baseline="0" dirty="0" smtClean="0"/>
              <a:t>을 활용해서 소통을 진행했습니다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265" name="Google Shape;265;g12ef3199d6f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87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 rot="5400000">
            <a:off x="5350051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7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EC39EC11-BAE7-439E-A7A6-F120514DD06D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5C9AF7AF-3ED3-4BB4-BE91-B876E72B988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모서리가 둥근 직사각형 8"/>
          <p:cNvSpPr/>
          <p:nvPr userDrawn="1"/>
        </p:nvSpPr>
        <p:spPr>
          <a:xfrm>
            <a:off x="0" y="322580"/>
            <a:ext cx="9144000" cy="4820920"/>
          </a:xfrm>
          <a:prstGeom prst="roundRect">
            <a:avLst>
              <a:gd name="adj" fmla="val 2793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모서리가 둥근 직사각형 9"/>
          <p:cNvSpPr/>
          <p:nvPr userDrawn="1"/>
        </p:nvSpPr>
        <p:spPr>
          <a:xfrm>
            <a:off x="0" y="0"/>
            <a:ext cx="9144000" cy="861865"/>
          </a:xfrm>
          <a:prstGeom prst="roundRect">
            <a:avLst>
              <a:gd name="adj" fmla="val 20551"/>
            </a:avLst>
          </a:prstGeom>
          <a:solidFill>
            <a:srgbClr val="2F3A8F"/>
          </a:solidFill>
          <a:ln>
            <a:solidFill>
              <a:srgbClr val="2F3A8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0" y="470967"/>
            <a:ext cx="9144750" cy="920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7894092" y="286884"/>
            <a:ext cx="216000" cy="36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8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8333481" y="132876"/>
            <a:ext cx="216000" cy="216000"/>
            <a:chOff x="7320486" y="1224153"/>
            <a:chExt cx="337421" cy="340900"/>
          </a:xfrm>
          <a:solidFill>
            <a:schemeClr val="bg1"/>
          </a:solidFill>
        </p:grpSpPr>
        <p:sp>
          <p:nvSpPr>
            <p:cNvPr id="14" name="직사각형 13"/>
            <p:cNvSpPr/>
            <p:nvPr/>
          </p:nvSpPr>
          <p:spPr>
            <a:xfrm>
              <a:off x="7369907" y="1224153"/>
              <a:ext cx="288000" cy="288000"/>
            </a:xfrm>
            <a:prstGeom prst="rect">
              <a:avLst/>
            </a:prstGeom>
            <a:grpFill/>
            <a:ln w="19050">
              <a:solidFill>
                <a:srgbClr val="0945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320486" y="1277053"/>
              <a:ext cx="288000" cy="288000"/>
            </a:xfrm>
            <a:prstGeom prst="rect">
              <a:avLst/>
            </a:prstGeom>
            <a:grpFill/>
            <a:ln w="19050">
              <a:solidFill>
                <a:srgbClr val="0945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8721595" y="114876"/>
            <a:ext cx="252000" cy="252000"/>
            <a:chOff x="10714248" y="597490"/>
            <a:chExt cx="288000" cy="288000"/>
          </a:xfrm>
          <a:solidFill>
            <a:schemeClr val="bg1"/>
          </a:solidFill>
        </p:grpSpPr>
        <p:sp>
          <p:nvSpPr>
            <p:cNvPr id="17" name="직사각형 16"/>
            <p:cNvSpPr/>
            <p:nvPr/>
          </p:nvSpPr>
          <p:spPr>
            <a:xfrm rot="2700000">
              <a:off x="10714247" y="732490"/>
              <a:ext cx="288000" cy="180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 rot="18900000">
              <a:off x="10714248" y="732489"/>
              <a:ext cx="288000" cy="180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19" name="타원 18"/>
          <p:cNvSpPr/>
          <p:nvPr userDrawn="1"/>
        </p:nvSpPr>
        <p:spPr>
          <a:xfrm>
            <a:off x="940556" y="124645"/>
            <a:ext cx="216000" cy="216000"/>
          </a:xfrm>
          <a:prstGeom prst="ellipse">
            <a:avLst/>
          </a:prstGeom>
          <a:solidFill>
            <a:srgbClr val="F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0" name="타원 19"/>
          <p:cNvSpPr/>
          <p:nvPr userDrawn="1"/>
        </p:nvSpPr>
        <p:spPr>
          <a:xfrm>
            <a:off x="154015" y="124645"/>
            <a:ext cx="216000" cy="216000"/>
          </a:xfrm>
          <a:prstGeom prst="ellipse">
            <a:avLst/>
          </a:prstGeom>
          <a:solidFill>
            <a:srgbClr val="CC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21" name="타원 20"/>
          <p:cNvSpPr/>
          <p:nvPr userDrawn="1"/>
        </p:nvSpPr>
        <p:spPr>
          <a:xfrm>
            <a:off x="547285" y="124645"/>
            <a:ext cx="216000" cy="216000"/>
          </a:xfrm>
          <a:prstGeom prst="ellipse">
            <a:avLst/>
          </a:prstGeom>
          <a:solidFill>
            <a:srgbClr val="FE7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22" name="그룹 21"/>
          <p:cNvGrpSpPr/>
          <p:nvPr userDrawn="1"/>
        </p:nvGrpSpPr>
        <p:grpSpPr>
          <a:xfrm>
            <a:off x="2229499" y="58974"/>
            <a:ext cx="4685002" cy="333532"/>
            <a:chOff x="2726700" y="58974"/>
            <a:chExt cx="4685002" cy="333532"/>
          </a:xfrm>
        </p:grpSpPr>
        <p:sp>
          <p:nvSpPr>
            <p:cNvPr id="23" name="모서리가 둥근 직사각형 22"/>
            <p:cNvSpPr/>
            <p:nvPr userDrawn="1"/>
          </p:nvSpPr>
          <p:spPr>
            <a:xfrm>
              <a:off x="2726700" y="79012"/>
              <a:ext cx="4685002" cy="31349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3703132" y="58974"/>
              <a:ext cx="3002468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HK" altLang="ko-KR" sz="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TRACE.co.kr</a:t>
              </a:r>
              <a:endParaRPr lang="ko-KR" alt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889913" y="127759"/>
              <a:ext cx="216000" cy="216000"/>
            </a:xfrm>
            <a:prstGeom prst="rect">
              <a:avLst/>
            </a:prstGeom>
          </p:spPr>
        </p:pic>
      </p:grpSp>
      <p:sp>
        <p:nvSpPr>
          <p:cNvPr id="37" name="Google Shape;268;p19"/>
          <p:cNvSpPr/>
          <p:nvPr/>
        </p:nvSpPr>
        <p:spPr>
          <a:xfrm>
            <a:off x="6392126" y="507862"/>
            <a:ext cx="2205863" cy="380237"/>
          </a:xfrm>
          <a:prstGeom prst="roundRect">
            <a:avLst>
              <a:gd name="adj" fmla="val 0"/>
            </a:avLst>
          </a:prstGeom>
          <a:solidFill>
            <a:srgbClr val="2F3A8F"/>
          </a:solidFill>
          <a:ln>
            <a:solidFill>
              <a:srgbClr val="2F3A8F"/>
            </a:solidFill>
          </a:ln>
          <a:effectLst>
            <a:outerShdw blurRad="444500" dist="101600" dir="2700000" sx="95000" sy="95000" algn="tl" rotWithShape="0">
              <a:srgbClr val="000000">
                <a:alpha val="4471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lang="en-US" altLang="ko-KR" b="1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500" b="1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269;p19"/>
          <p:cNvSpPr/>
          <p:nvPr/>
        </p:nvSpPr>
        <p:spPr>
          <a:xfrm>
            <a:off x="8597900" y="681230"/>
            <a:ext cx="323591" cy="204040"/>
          </a:xfrm>
          <a:prstGeom prst="rect">
            <a:avLst/>
          </a:prstGeom>
          <a:solidFill>
            <a:srgbClr val="FE7E6D"/>
          </a:solidFill>
          <a:ln>
            <a:noFill/>
          </a:ln>
          <a:effectLst>
            <a:outerShdw blurRad="1524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" name="Google Shape;270;p19"/>
          <p:cNvCxnSpPr/>
          <p:nvPr/>
        </p:nvCxnSpPr>
        <p:spPr>
          <a:xfrm>
            <a:off x="8912395" y="868543"/>
            <a:ext cx="0" cy="4274957"/>
          </a:xfrm>
          <a:prstGeom prst="straightConnector1">
            <a:avLst/>
          </a:prstGeom>
          <a:ln w="12700">
            <a:solidFill>
              <a:srgbClr val="FE7E6D"/>
            </a:solidFill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Google Shape;271;p19"/>
          <p:cNvCxnSpPr/>
          <p:nvPr/>
        </p:nvCxnSpPr>
        <p:spPr>
          <a:xfrm>
            <a:off x="20511" y="871545"/>
            <a:ext cx="6718725" cy="6649"/>
          </a:xfrm>
          <a:prstGeom prst="straightConnector1">
            <a:avLst/>
          </a:prstGeom>
          <a:noFill/>
          <a:ln w="12700" cap="flat" cmpd="sng">
            <a:solidFill>
              <a:srgbClr val="2F3A8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" name="텍스트 개체 틀 4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392863" y="553686"/>
            <a:ext cx="2205037" cy="295888"/>
          </a:xfrm>
        </p:spPr>
        <p:txBody>
          <a:bodyPr anchor="b">
            <a:noAutofit/>
          </a:bodyPr>
          <a:lstStyle>
            <a:lvl1pPr marL="50800" indent="0" algn="ctr">
              <a:buNone/>
              <a:defRPr sz="14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제목 입력</a:t>
            </a:r>
          </a:p>
        </p:txBody>
      </p:sp>
      <p:sp>
        <p:nvSpPr>
          <p:cNvPr id="44" name="텍스트 개체 틀 4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508475" y="667974"/>
            <a:ext cx="413016" cy="258229"/>
          </a:xfrm>
        </p:spPr>
        <p:txBody>
          <a:bodyPr vert="horz" anchor="b">
            <a:noAutofit/>
          </a:bodyPr>
          <a:lstStyle>
            <a:lvl1pPr marL="50800" indent="0" algn="ctr">
              <a:buNone/>
              <a:defRPr sz="11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97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 userDrawn="1"/>
        </p:nvSpPr>
        <p:spPr>
          <a:xfrm>
            <a:off x="0" y="322580"/>
            <a:ext cx="9144000" cy="4820920"/>
          </a:xfrm>
          <a:prstGeom prst="roundRect">
            <a:avLst>
              <a:gd name="adj" fmla="val 2793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0" y="0"/>
            <a:ext cx="9144000" cy="861865"/>
          </a:xfrm>
          <a:prstGeom prst="roundRect">
            <a:avLst>
              <a:gd name="adj" fmla="val 20551"/>
            </a:avLst>
          </a:prstGeom>
          <a:solidFill>
            <a:srgbClr val="2F3A8F"/>
          </a:solidFill>
          <a:ln>
            <a:solidFill>
              <a:srgbClr val="2F3A8F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470967"/>
            <a:ext cx="9144750" cy="920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7894092" y="286884"/>
            <a:ext cx="216000" cy="3600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8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8333481" y="132876"/>
            <a:ext cx="216000" cy="216000"/>
            <a:chOff x="7320486" y="1224153"/>
            <a:chExt cx="337421" cy="340900"/>
          </a:xfrm>
          <a:solidFill>
            <a:schemeClr val="bg1"/>
          </a:solidFill>
        </p:grpSpPr>
        <p:sp>
          <p:nvSpPr>
            <p:cNvPr id="11" name="직사각형 10"/>
            <p:cNvSpPr/>
            <p:nvPr/>
          </p:nvSpPr>
          <p:spPr>
            <a:xfrm>
              <a:off x="7369907" y="1224153"/>
              <a:ext cx="288000" cy="288000"/>
            </a:xfrm>
            <a:prstGeom prst="rect">
              <a:avLst/>
            </a:prstGeom>
            <a:grpFill/>
            <a:ln w="19050">
              <a:solidFill>
                <a:srgbClr val="0945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320486" y="1277053"/>
              <a:ext cx="288000" cy="288000"/>
            </a:xfrm>
            <a:prstGeom prst="rect">
              <a:avLst/>
            </a:prstGeom>
            <a:grpFill/>
            <a:ln w="19050">
              <a:solidFill>
                <a:srgbClr val="0945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8721595" y="114876"/>
            <a:ext cx="252000" cy="252000"/>
            <a:chOff x="10714248" y="597490"/>
            <a:chExt cx="288000" cy="288000"/>
          </a:xfrm>
          <a:solidFill>
            <a:schemeClr val="bg1"/>
          </a:solidFill>
        </p:grpSpPr>
        <p:sp>
          <p:nvSpPr>
            <p:cNvPr id="14" name="직사각형 13"/>
            <p:cNvSpPr/>
            <p:nvPr/>
          </p:nvSpPr>
          <p:spPr>
            <a:xfrm rot="2700000">
              <a:off x="10714247" y="732490"/>
              <a:ext cx="288000" cy="180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 rot="18900000">
              <a:off x="10714248" y="732489"/>
              <a:ext cx="288000" cy="18000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16" name="타원 15"/>
          <p:cNvSpPr/>
          <p:nvPr userDrawn="1"/>
        </p:nvSpPr>
        <p:spPr>
          <a:xfrm>
            <a:off x="940556" y="124645"/>
            <a:ext cx="216000" cy="216000"/>
          </a:xfrm>
          <a:prstGeom prst="ellipse">
            <a:avLst/>
          </a:prstGeom>
          <a:solidFill>
            <a:srgbClr val="FE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7" name="타원 16"/>
          <p:cNvSpPr/>
          <p:nvPr userDrawn="1"/>
        </p:nvSpPr>
        <p:spPr>
          <a:xfrm>
            <a:off x="154015" y="124645"/>
            <a:ext cx="216000" cy="216000"/>
          </a:xfrm>
          <a:prstGeom prst="ellipse">
            <a:avLst/>
          </a:prstGeom>
          <a:solidFill>
            <a:srgbClr val="CCD1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8" name="타원 17"/>
          <p:cNvSpPr/>
          <p:nvPr userDrawn="1"/>
        </p:nvSpPr>
        <p:spPr>
          <a:xfrm>
            <a:off x="547285" y="124645"/>
            <a:ext cx="216000" cy="216000"/>
          </a:xfrm>
          <a:prstGeom prst="ellipse">
            <a:avLst/>
          </a:prstGeom>
          <a:solidFill>
            <a:srgbClr val="FE7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2229499" y="58974"/>
            <a:ext cx="4685002" cy="333532"/>
            <a:chOff x="2726700" y="58974"/>
            <a:chExt cx="4685002" cy="333532"/>
          </a:xfrm>
        </p:grpSpPr>
        <p:sp>
          <p:nvSpPr>
            <p:cNvPr id="20" name="모서리가 둥근 직사각형 19"/>
            <p:cNvSpPr/>
            <p:nvPr userDrawn="1"/>
          </p:nvSpPr>
          <p:spPr>
            <a:xfrm>
              <a:off x="2726700" y="79012"/>
              <a:ext cx="4685002" cy="31349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3703132" y="58974"/>
              <a:ext cx="3002468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HK" altLang="ko-KR" sz="15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rPr>
                <a:t>TRACE.co.kr</a:t>
              </a:r>
              <a:endParaRPr lang="ko-KR" altLang="en-US" sz="1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889913" y="127759"/>
              <a:ext cx="216000" cy="2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7859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1839502" y="2666675"/>
            <a:ext cx="5464996" cy="1621307"/>
          </a:xfrm>
          <a:prstGeom prst="roundRect">
            <a:avLst>
              <a:gd name="adj" fmla="val 6491"/>
            </a:avLst>
          </a:prstGeom>
          <a:noFill/>
          <a:ln w="12700" cap="flat" cmpd="sng">
            <a:solidFill>
              <a:srgbClr val="CCD1E4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cxnSp>
        <p:nvCxnSpPr>
          <p:cNvPr id="124" name="Google Shape;124;p15"/>
          <p:cNvCxnSpPr/>
          <p:nvPr/>
        </p:nvCxnSpPr>
        <p:spPr>
          <a:xfrm>
            <a:off x="2079009" y="3000085"/>
            <a:ext cx="5108900" cy="0"/>
          </a:xfrm>
          <a:prstGeom prst="straightConnector1">
            <a:avLst/>
          </a:prstGeom>
          <a:noFill/>
          <a:ln w="9525" cap="flat" cmpd="sng">
            <a:solidFill>
              <a:srgbClr val="CCD1E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6" name="Google Shape;126;p15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2090652" y="2792639"/>
            <a:ext cx="156672" cy="12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5"/>
          <p:cNvPicPr preferRelativeResize="0"/>
          <p:nvPr/>
        </p:nvPicPr>
        <p:blipFill rotWithShape="1">
          <a:blip r:embed="rId4">
            <a:alphaModFix amt="56000"/>
          </a:blip>
          <a:srcRect/>
          <a:stretch/>
        </p:blipFill>
        <p:spPr>
          <a:xfrm>
            <a:off x="6998425" y="2771181"/>
            <a:ext cx="183249" cy="142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 rotWithShape="1">
          <a:blip r:embed="rId5">
            <a:alphaModFix amt="50000"/>
          </a:blip>
          <a:srcRect/>
          <a:stretch/>
        </p:blipFill>
        <p:spPr>
          <a:xfrm>
            <a:off x="6720172" y="2769144"/>
            <a:ext cx="183249" cy="1420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5"/>
          <p:cNvCxnSpPr/>
          <p:nvPr/>
        </p:nvCxnSpPr>
        <p:spPr>
          <a:xfrm>
            <a:off x="6612700" y="2750051"/>
            <a:ext cx="0" cy="185680"/>
          </a:xfrm>
          <a:prstGeom prst="straightConnector1">
            <a:avLst/>
          </a:prstGeom>
          <a:noFill/>
          <a:ln w="9525" cap="flat" cmpd="sng">
            <a:solidFill>
              <a:srgbClr val="CCD1E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130;p15"/>
          <p:cNvSpPr txBox="1"/>
          <p:nvPr/>
        </p:nvSpPr>
        <p:spPr>
          <a:xfrm>
            <a:off x="6341551" y="2689736"/>
            <a:ext cx="250472" cy="307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chemeClr val="accent3"/>
                </a:solidFill>
                <a:latin typeface="+mn-ea"/>
                <a:ea typeface="+mn-ea"/>
                <a:cs typeface="Calibri"/>
                <a:sym typeface="Calibri"/>
              </a:rPr>
              <a:t>X</a:t>
            </a:r>
            <a:endParaRPr sz="1400" b="0" i="0" u="none" strike="noStrike" cap="none" dirty="0">
              <a:solidFill>
                <a:schemeClr val="accent3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cxnSp>
        <p:nvCxnSpPr>
          <p:cNvPr id="131" name="Google Shape;131;p15"/>
          <p:cNvCxnSpPr/>
          <p:nvPr/>
        </p:nvCxnSpPr>
        <p:spPr>
          <a:xfrm>
            <a:off x="6345903" y="2769993"/>
            <a:ext cx="0" cy="14202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15"/>
          <p:cNvSpPr/>
          <p:nvPr/>
        </p:nvSpPr>
        <p:spPr>
          <a:xfrm>
            <a:off x="2268000" y="2725820"/>
            <a:ext cx="4288351" cy="22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삭막한 </a:t>
            </a:r>
            <a:r>
              <a:rPr lang="ko-KR" altLang="en-US" sz="1200" b="1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국내 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개발자 커뮤니티 </a:t>
            </a:r>
            <a:r>
              <a:rPr lang="ko-KR" sz="12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“어떻게” </a:t>
            </a:r>
            <a:r>
              <a:rPr lang="ko-KR" altLang="en-US" sz="1200" b="1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활성화 할 것인가</a:t>
            </a:r>
            <a:r>
              <a:rPr lang="en-US" altLang="ko-KR" sz="1200" b="1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rPr>
              <a:t>..</a:t>
            </a:r>
            <a:endParaRPr sz="1200" b="0" i="0" u="none" strike="noStrike" cap="none" dirty="0">
              <a:solidFill>
                <a:srgbClr val="000000"/>
              </a:solidFill>
              <a:latin typeface="+mn-ea"/>
              <a:ea typeface="+mn-ea"/>
              <a:cs typeface="맑은 고딕 Semilight" panose="020B0502040204020203" pitchFamily="50" charset="-127"/>
              <a:sym typeface="Arial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090652" y="3045765"/>
            <a:ext cx="1848049" cy="225570"/>
            <a:chOff x="2090652" y="3045765"/>
            <a:chExt cx="1848049" cy="225570"/>
          </a:xfrm>
        </p:grpSpPr>
        <p:pic>
          <p:nvPicPr>
            <p:cNvPr id="140" name="Google Shape;140;p15"/>
            <p:cNvPicPr preferRelativeResize="0"/>
            <p:nvPr/>
          </p:nvPicPr>
          <p:blipFill rotWithShape="1">
            <a:blip r:embed="rId3">
              <a:alphaModFix amt="20000"/>
            </a:blip>
            <a:srcRect/>
            <a:stretch/>
          </p:blipFill>
          <p:spPr>
            <a:xfrm>
              <a:off x="2090652" y="3097829"/>
              <a:ext cx="156672" cy="1214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15"/>
            <p:cNvSpPr/>
            <p:nvPr/>
          </p:nvSpPr>
          <p:spPr>
            <a:xfrm>
              <a:off x="2267999" y="3045765"/>
              <a:ext cx="1670702" cy="2255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1" i="0" u="none" strike="noStrike" cap="none" dirty="0">
                  <a:solidFill>
                    <a:schemeClr val="dk1"/>
                  </a:solidFill>
                  <a:latin typeface="+mn-ea"/>
                  <a:ea typeface="+mn-ea"/>
                  <a:cs typeface="Calibri"/>
                  <a:sym typeface="Calibri"/>
                </a:rPr>
                <a:t>TEAM</a:t>
              </a:r>
              <a:r>
                <a:rPr lang="ko-KR" altLang="en-US" b="1" dirty="0">
                  <a:solidFill>
                    <a:schemeClr val="dk1"/>
                  </a:solidFill>
                  <a:latin typeface="+mn-ea"/>
                  <a:ea typeface="+mn-ea"/>
                  <a:cs typeface="Calibri"/>
                  <a:sym typeface="Calibri"/>
                </a:rPr>
                <a:t> </a:t>
              </a:r>
              <a:r>
                <a:rPr lang="en-US" altLang="ko-KR" b="1" dirty="0">
                  <a:solidFill>
                    <a:schemeClr val="dk1"/>
                  </a:solidFill>
                  <a:latin typeface="+mn-ea"/>
                  <a:ea typeface="+mn-ea"/>
                  <a:cs typeface="Calibri"/>
                  <a:sym typeface="Calibri"/>
                </a:rPr>
                <a:t>TRACE</a:t>
              </a:r>
              <a:endParaRPr sz="1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/>
                <a:sym typeface="Calibri"/>
              </a:endParaRPr>
            </a:p>
          </p:txBody>
        </p:sp>
      </p:grpSp>
      <p:sp>
        <p:nvSpPr>
          <p:cNvPr id="135" name="Google Shape;135;p15"/>
          <p:cNvSpPr/>
          <p:nvPr/>
        </p:nvSpPr>
        <p:spPr>
          <a:xfrm>
            <a:off x="2267999" y="3370175"/>
            <a:ext cx="1964367" cy="23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latin typeface="+mn-ea"/>
                <a:ea typeface="+mn-ea"/>
                <a:cs typeface="맑은 고딕 Semilight" panose="020B0502040204020203" pitchFamily="50" charset="-127"/>
              </a:rPr>
              <a:t>Team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Project</a:t>
            </a:r>
            <a:endParaRPr sz="1200" b="0" i="0" u="none" strike="noStrike" cap="none" dirty="0">
              <a:solidFill>
                <a:srgbClr val="000000"/>
              </a:solidFill>
              <a:latin typeface="+mn-ea"/>
              <a:ea typeface="+mn-ea"/>
              <a:cs typeface="맑은 고딕 Semilight" panose="020B0502040204020203" pitchFamily="50" charset="-127"/>
              <a:sym typeface="Arial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090652" y="3635737"/>
            <a:ext cx="1586542" cy="234860"/>
            <a:chOff x="2090652" y="3635737"/>
            <a:chExt cx="1586542" cy="234860"/>
          </a:xfrm>
        </p:grpSpPr>
        <p:pic>
          <p:nvPicPr>
            <p:cNvPr id="143" name="Google Shape;143;p15"/>
            <p:cNvPicPr preferRelativeResize="0"/>
            <p:nvPr/>
          </p:nvPicPr>
          <p:blipFill rotWithShape="1">
            <a:blip r:embed="rId3">
              <a:alphaModFix amt="20000"/>
            </a:blip>
            <a:srcRect/>
            <a:stretch/>
          </p:blipFill>
          <p:spPr>
            <a:xfrm>
              <a:off x="2090652" y="3692446"/>
              <a:ext cx="156672" cy="1214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135;p15"/>
            <p:cNvSpPr/>
            <p:nvPr/>
          </p:nvSpPr>
          <p:spPr>
            <a:xfrm>
              <a:off x="2267999" y="3635737"/>
              <a:ext cx="1409195" cy="234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i="0" u="none" strike="noStrike" cap="none" dirty="0" err="1">
                  <a:solidFill>
                    <a:srgbClr val="0000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Arial"/>
                </a:rPr>
                <a:t>Soldesk</a:t>
              </a:r>
              <a:r>
                <a:rPr lang="en-US" sz="1200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Arial"/>
                </a:rPr>
                <a:t> 903</a:t>
              </a:r>
              <a:r>
                <a:rPr lang="ko-KR" altLang="en-US" sz="1200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맑은 고딕 Semilight" panose="020B0502040204020203" pitchFamily="50" charset="-127"/>
                  <a:sym typeface="Arial"/>
                </a:rPr>
                <a:t>호</a:t>
              </a:r>
              <a:endParaRPr sz="120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endParaRPr>
            </a:p>
          </p:txBody>
        </p:sp>
      </p:grpSp>
      <p:sp>
        <p:nvSpPr>
          <p:cNvPr id="29" name="Google Shape;135;p15"/>
          <p:cNvSpPr/>
          <p:nvPr/>
        </p:nvSpPr>
        <p:spPr>
          <a:xfrm>
            <a:off x="2247324" y="3906956"/>
            <a:ext cx="1719117" cy="23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 err="1">
                <a:latin typeface="+mn-ea"/>
                <a:ea typeface="+mn-ea"/>
                <a:cs typeface="맑은 고딕 Semilight" panose="020B0502040204020203" pitchFamily="50" charset="-127"/>
              </a:rPr>
              <a:t>권기웅</a:t>
            </a:r>
            <a:r>
              <a:rPr lang="ko-KR" altLang="en-US" sz="1200" dirty="0">
                <a:latin typeface="+mn-ea"/>
                <a:ea typeface="+mn-ea"/>
                <a:cs typeface="맑은 고딕 Semilight" panose="020B0502040204020203" pitchFamily="50" charset="-127"/>
              </a:rPr>
              <a:t> 선생님 제자들</a:t>
            </a:r>
            <a:endParaRPr sz="1200" b="0" i="0" u="none" strike="noStrike" cap="none" dirty="0">
              <a:solidFill>
                <a:srgbClr val="000000"/>
              </a:solidFill>
              <a:latin typeface="+mn-ea"/>
              <a:ea typeface="+mn-ea"/>
              <a:cs typeface="맑은 고딕 Semilight" panose="020B0502040204020203" pitchFamily="50" charset="-127"/>
              <a:sym typeface="Arial"/>
            </a:endParaRPr>
          </a:p>
        </p:txBody>
      </p:sp>
      <p:sp>
        <p:nvSpPr>
          <p:cNvPr id="2" name="Google Shape;784;p41">
            <a:extLst>
              <a:ext uri="{FF2B5EF4-FFF2-40B4-BE49-F238E27FC236}">
                <a16:creationId xmlns:a16="http://schemas.microsoft.com/office/drawing/2014/main" id="{E8C9AAFC-61A5-AF36-51FD-4A7B01D996AB}"/>
              </a:ext>
            </a:extLst>
          </p:cNvPr>
          <p:cNvSpPr txBox="1"/>
          <p:nvPr/>
        </p:nvSpPr>
        <p:spPr>
          <a:xfrm>
            <a:off x="3765413" y="1525510"/>
            <a:ext cx="1613173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36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T</a:t>
            </a:r>
            <a:r>
              <a:rPr lang="en-US" altLang="ko-KR" sz="3600" b="1" dirty="0">
                <a:solidFill>
                  <a:srgbClr val="2F3A8F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R</a:t>
            </a:r>
            <a:r>
              <a:rPr lang="en-US" altLang="ko-KR" sz="3600" b="1" dirty="0">
                <a:solidFill>
                  <a:srgbClr val="FE7E6D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A</a:t>
            </a:r>
            <a:r>
              <a:rPr lang="en-US" altLang="ko-KR" sz="36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CE</a:t>
            </a:r>
            <a:endParaRPr sz="3600" b="0" i="0" u="none" strike="noStrike" cap="none" dirty="0">
              <a:solidFill>
                <a:srgbClr val="000000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pic>
        <p:nvPicPr>
          <p:cNvPr id="7" name="Google Shape;126;p15">
            <a:extLst>
              <a:ext uri="{FF2B5EF4-FFF2-40B4-BE49-F238E27FC236}">
                <a16:creationId xmlns:a16="http://schemas.microsoft.com/office/drawing/2014/main" id="{D1B3A3F3-ABC4-28FF-EDF7-90307D42BC73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2090652" y="3447517"/>
            <a:ext cx="156672" cy="121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6;p15">
            <a:extLst>
              <a:ext uri="{FF2B5EF4-FFF2-40B4-BE49-F238E27FC236}">
                <a16:creationId xmlns:a16="http://schemas.microsoft.com/office/drawing/2014/main" id="{D33EE314-D190-D8A9-642E-34605E476957}"/>
              </a:ext>
            </a:extLst>
          </p:cNvPr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2092626" y="3990214"/>
            <a:ext cx="156672" cy="121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26A76B6-8B07-4274-87C7-E26E8E1A6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72" y="1851750"/>
            <a:ext cx="1070035" cy="72000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E53878F-8555-4AF5-A50F-102237325304}"/>
              </a:ext>
            </a:extLst>
          </p:cNvPr>
          <p:cNvCxnSpPr>
            <a:cxnSpLocks/>
          </p:cNvCxnSpPr>
          <p:nvPr/>
        </p:nvCxnSpPr>
        <p:spPr>
          <a:xfrm>
            <a:off x="2041813" y="4107815"/>
            <a:ext cx="5040000" cy="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32E9DF-D991-4AB0-82F7-FF8BC379F616}"/>
              </a:ext>
            </a:extLst>
          </p:cNvPr>
          <p:cNvSpPr/>
          <p:nvPr/>
        </p:nvSpPr>
        <p:spPr>
          <a:xfrm>
            <a:off x="2338547" y="1993758"/>
            <a:ext cx="363680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647" algn="r"/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요구사항 및 </a:t>
            </a:r>
            <a:r>
              <a:rPr lang="en-US" altLang="ko-KR" sz="26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DB</a:t>
            </a:r>
            <a:r>
              <a:rPr lang="ko-KR" altLang="en-US" sz="260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구상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99D7EC8-1325-42B2-BC2E-CA060DE56267}"/>
              </a:ext>
            </a:extLst>
          </p:cNvPr>
          <p:cNvCxnSpPr>
            <a:cxnSpLocks/>
          </p:cNvCxnSpPr>
          <p:nvPr/>
        </p:nvCxnSpPr>
        <p:spPr>
          <a:xfrm>
            <a:off x="2041813" y="2524785"/>
            <a:ext cx="5040000" cy="0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A11DE43-68B7-42A3-ABD1-4006CEF50EA6}"/>
              </a:ext>
            </a:extLst>
          </p:cNvPr>
          <p:cNvSpPr txBox="1"/>
          <p:nvPr/>
        </p:nvSpPr>
        <p:spPr>
          <a:xfrm>
            <a:off x="5654451" y="778965"/>
            <a:ext cx="1792478" cy="34624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1900" b="1" dirty="0">
                <a:solidFill>
                  <a:srgbClr val="FD7C6A">
                    <a:alpha val="78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맑은 고딕 Semilight" panose="020B0502040204020203" pitchFamily="50" charset="-127"/>
              </a:rPr>
              <a:t>3</a:t>
            </a:r>
            <a:endParaRPr lang="ko-KR" altLang="en-US" sz="21900" b="1" dirty="0">
              <a:solidFill>
                <a:srgbClr val="FD7C6A">
                  <a:alpha val="78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1" name="Google Shape;1019;p48">
            <a:extLst>
              <a:ext uri="{FF2B5EF4-FFF2-40B4-BE49-F238E27FC236}">
                <a16:creationId xmlns:a16="http://schemas.microsoft.com/office/drawing/2014/main" id="{614CD55A-29D0-4DF2-BAB6-5CA3F7765889}"/>
              </a:ext>
            </a:extLst>
          </p:cNvPr>
          <p:cNvSpPr txBox="1"/>
          <p:nvPr/>
        </p:nvSpPr>
        <p:spPr>
          <a:xfrm>
            <a:off x="2041812" y="2589192"/>
            <a:ext cx="2530187" cy="145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46542" lvl="0">
              <a:lnSpc>
                <a:spcPct val="150000"/>
              </a:lnSpc>
            </a:pPr>
            <a:r>
              <a:rPr lang="en-US" altLang="ko-KR" b="1" i="0" u="none" strike="noStrike" cap="none" dirty="0">
                <a:solidFill>
                  <a:schemeClr val="bg1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01. </a:t>
            </a:r>
            <a:r>
              <a:rPr lang="ko-KR" altLang="en-US" b="1" i="0" u="none" strike="noStrike" cap="none" dirty="0">
                <a:solidFill>
                  <a:schemeClr val="bg1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요구사항</a:t>
            </a:r>
            <a:endParaRPr lang="en-US" altLang="ko-KR" b="1" i="0" u="none" strike="noStrike" cap="none" dirty="0">
              <a:solidFill>
                <a:schemeClr val="bg1"/>
              </a:solidFill>
              <a:latin typeface="+mn-ea"/>
              <a:ea typeface="+mn-ea"/>
              <a:cs typeface="Calibri" panose="020F0502020204030204" pitchFamily="34" charset="0"/>
              <a:sym typeface="Arial"/>
            </a:endParaRPr>
          </a:p>
          <a:p>
            <a:pPr marL="146542" lvl="0">
              <a:lnSpc>
                <a:spcPct val="150000"/>
              </a:lnSpc>
            </a:pPr>
            <a:r>
              <a:rPr lang="en-US" altLang="ko-KR" b="1" i="0" u="none" strike="noStrike" cap="none" dirty="0">
                <a:solidFill>
                  <a:schemeClr val="bg1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02</a:t>
            </a:r>
            <a:r>
              <a:rPr lang="ko-KR" b="1" i="0" u="none" strike="noStrike" cap="none" dirty="0">
                <a:solidFill>
                  <a:schemeClr val="bg1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.</a:t>
            </a:r>
            <a:r>
              <a:rPr lang="en-US" altLang="ko-KR" b="1" i="0" u="none" strike="noStrike" cap="none" dirty="0">
                <a:solidFill>
                  <a:schemeClr val="bg1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  <a:cs typeface="Calibri" panose="020F0502020204030204" pitchFamily="34" charset="0"/>
              </a:rPr>
              <a:t>전체 </a:t>
            </a:r>
            <a:r>
              <a:rPr lang="en-US" altLang="ko-KR" b="1" dirty="0">
                <a:solidFill>
                  <a:srgbClr val="FE7E6D"/>
                </a:solidFill>
                <a:latin typeface="+mn-ea"/>
                <a:cs typeface="Calibri" panose="020F0502020204030204" pitchFamily="34" charset="0"/>
                <a:sym typeface="Calibri"/>
              </a:rPr>
              <a:t>DB</a:t>
            </a:r>
            <a:r>
              <a:rPr lang="ko-KR" b="1" i="0" u="none" strike="noStrike" cap="none" dirty="0">
                <a:solidFill>
                  <a:schemeClr val="bg1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모델링      </a:t>
            </a:r>
            <a:endParaRPr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4" name="Google Shape;784;p41">
            <a:extLst>
              <a:ext uri="{FF2B5EF4-FFF2-40B4-BE49-F238E27FC236}">
                <a16:creationId xmlns:a16="http://schemas.microsoft.com/office/drawing/2014/main" id="{5DB42CF5-3F4E-5379-5D16-E4A991976E7B}"/>
              </a:ext>
            </a:extLst>
          </p:cNvPr>
          <p:cNvSpPr txBox="1"/>
          <p:nvPr/>
        </p:nvSpPr>
        <p:spPr>
          <a:xfrm>
            <a:off x="8049050" y="4510356"/>
            <a:ext cx="132147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T</a:t>
            </a:r>
            <a:r>
              <a:rPr lang="en-US" altLang="ko-KR" sz="2400" b="1" dirty="0">
                <a:solidFill>
                  <a:srgbClr val="0070C0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R</a:t>
            </a:r>
            <a:r>
              <a:rPr lang="en-US" altLang="ko-KR" sz="2400" b="1" dirty="0">
                <a:solidFill>
                  <a:srgbClr val="FE7E6D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A</a:t>
            </a: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CE</a:t>
            </a:r>
            <a:endParaRPr sz="2400" b="0" i="0" u="none" strike="noStrike" cap="none" dirty="0">
              <a:solidFill>
                <a:srgbClr val="000000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47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207931B4-38FC-0213-E500-8612A27A0D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15350" y="661099"/>
            <a:ext cx="413016" cy="258229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802" y="919328"/>
            <a:ext cx="5038396" cy="422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207931B4-38FC-0213-E500-8612A27A0D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15350" y="661099"/>
            <a:ext cx="413016" cy="258229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802" y="919328"/>
            <a:ext cx="5038396" cy="4220826"/>
          </a:xfrm>
          <a:prstGeom prst="rect">
            <a:avLst/>
          </a:prstGeom>
        </p:spPr>
      </p:pic>
      <p:sp>
        <p:nvSpPr>
          <p:cNvPr id="7" name="Google Shape;785;p41">
            <a:extLst>
              <a:ext uri="{FF2B5EF4-FFF2-40B4-BE49-F238E27FC236}">
                <a16:creationId xmlns:a16="http://schemas.microsoft.com/office/drawing/2014/main" id="{493CC6D5-4025-4FCE-808D-45A3FF407213}"/>
              </a:ext>
            </a:extLst>
          </p:cNvPr>
          <p:cNvSpPr txBox="1"/>
          <p:nvPr/>
        </p:nvSpPr>
        <p:spPr>
          <a:xfrm>
            <a:off x="1581950" y="1202367"/>
            <a:ext cx="6069000" cy="3647122"/>
          </a:xfrm>
          <a:prstGeom prst="rect">
            <a:avLst/>
          </a:prstGeom>
          <a:solidFill>
            <a:srgbClr val="F3A77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50000"/>
              </a:lnSpc>
              <a:buSzPts val="1500"/>
            </a:pPr>
            <a:r>
              <a:rPr lang="ko-KR" altLang="en-US" sz="1500" b="1" dirty="0">
                <a:solidFill>
                  <a:schemeClr val="dk1"/>
                </a:solidFill>
                <a:latin typeface="+mn-ea"/>
                <a:cs typeface="Calibri" panose="020F0502020204030204" pitchFamily="34" charset="0"/>
              </a:rPr>
              <a:t>비회원</a:t>
            </a:r>
            <a:endParaRPr lang="en-US" altLang="ko-KR" sz="1500" b="1" dirty="0">
              <a:solidFill>
                <a:schemeClr val="dk1"/>
              </a:solidFill>
              <a:latin typeface="+mn-ea"/>
              <a:cs typeface="Calibri" panose="020F0502020204030204" pitchFamily="34" charset="0"/>
            </a:endParaRPr>
          </a:p>
          <a:p>
            <a:pPr lvl="0" algn="ctr">
              <a:lnSpc>
                <a:spcPct val="150000"/>
              </a:lnSpc>
              <a:buSzPts val="1500"/>
            </a:pPr>
            <a:r>
              <a:rPr lang="ko-KR" altLang="en-US" sz="1500" b="1" dirty="0" err="1">
                <a:solidFill>
                  <a:schemeClr val="dk1"/>
                </a:solidFill>
                <a:latin typeface="+mn-ea"/>
                <a:cs typeface="Calibri" panose="020F0502020204030204" pitchFamily="34" charset="0"/>
              </a:rPr>
              <a:t>게시글</a:t>
            </a:r>
            <a:r>
              <a:rPr lang="ko-KR" altLang="en-US" sz="1500" b="1" dirty="0">
                <a:solidFill>
                  <a:schemeClr val="dk1"/>
                </a:solidFill>
                <a:latin typeface="+mn-ea"/>
                <a:cs typeface="Calibri" panose="020F0502020204030204" pitchFamily="34" charset="0"/>
              </a:rPr>
              <a:t> 검색</a:t>
            </a:r>
            <a:r>
              <a:rPr lang="en-US" altLang="ko-KR" sz="1500" b="1" dirty="0">
                <a:solidFill>
                  <a:schemeClr val="dk1"/>
                </a:solidFill>
                <a:latin typeface="+mn-ea"/>
                <a:cs typeface="Calibri" panose="020F0502020204030204" pitchFamily="34" charset="0"/>
              </a:rPr>
              <a:t>/</a:t>
            </a:r>
            <a:r>
              <a:rPr lang="ko-KR" altLang="en-US" sz="1500" b="1" dirty="0">
                <a:solidFill>
                  <a:schemeClr val="dk1"/>
                </a:solidFill>
                <a:latin typeface="+mn-ea"/>
                <a:cs typeface="Calibri" panose="020F0502020204030204" pitchFamily="34" charset="0"/>
              </a:rPr>
              <a:t>조회 </a:t>
            </a:r>
            <a:endParaRPr lang="en-US" altLang="ko-KR" sz="1500" b="1" dirty="0">
              <a:solidFill>
                <a:schemeClr val="dk1"/>
              </a:solidFill>
              <a:latin typeface="+mn-ea"/>
              <a:cs typeface="Calibri" panose="020F0502020204030204" pitchFamily="34" charset="0"/>
            </a:endParaRPr>
          </a:p>
          <a:p>
            <a:pPr lvl="0" algn="ctr">
              <a:lnSpc>
                <a:spcPct val="150000"/>
              </a:lnSpc>
              <a:buSzPts val="1500"/>
            </a:pPr>
            <a:r>
              <a:rPr lang="ko-KR" altLang="en-US" sz="1500" b="1" dirty="0">
                <a:solidFill>
                  <a:schemeClr val="dk1"/>
                </a:solidFill>
                <a:latin typeface="+mn-ea"/>
                <a:cs typeface="Calibri" panose="020F0502020204030204" pitchFamily="34" charset="0"/>
              </a:rPr>
              <a:t>회원가입 기능</a:t>
            </a:r>
            <a:endParaRPr lang="en-US" altLang="ko-KR" sz="1500" b="1" dirty="0">
              <a:solidFill>
                <a:schemeClr val="dk1"/>
              </a:solidFill>
              <a:latin typeface="+mn-ea"/>
              <a:cs typeface="Calibri" panose="020F0502020204030204" pitchFamily="34" charset="0"/>
            </a:endParaRPr>
          </a:p>
          <a:p>
            <a:pPr lvl="0" algn="ctr">
              <a:lnSpc>
                <a:spcPct val="150000"/>
              </a:lnSpc>
              <a:buSzPts val="1500"/>
            </a:pPr>
            <a:endParaRPr lang="en-US" altLang="ko-KR" sz="1500" b="1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</a:endParaRPr>
          </a:p>
          <a:p>
            <a:pPr lvl="0" algn="ctr">
              <a:lnSpc>
                <a:spcPct val="150000"/>
              </a:lnSpc>
              <a:buSzPts val="1500"/>
            </a:pPr>
            <a:r>
              <a:rPr lang="ko-KR" altLang="en-US" sz="15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회원</a:t>
            </a:r>
            <a:endParaRPr lang="en-US" altLang="ko-KR" sz="1500" b="1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</a:endParaRPr>
          </a:p>
          <a:p>
            <a:pPr lvl="0" algn="ctr">
              <a:lnSpc>
                <a:spcPct val="150000"/>
              </a:lnSpc>
              <a:buSzPts val="1500"/>
            </a:pPr>
            <a:r>
              <a:rPr lang="ko-KR" altLang="en-US" sz="1500" b="1" dirty="0" err="1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게시글</a:t>
            </a:r>
            <a:r>
              <a:rPr lang="ko-KR" altLang="en-US" sz="15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 작성</a:t>
            </a:r>
            <a:endParaRPr lang="en-US" altLang="ko-KR" sz="1500" b="1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</a:endParaRPr>
          </a:p>
          <a:p>
            <a:pPr lvl="0" algn="ctr">
              <a:lnSpc>
                <a:spcPct val="150000"/>
              </a:lnSpc>
              <a:buSzPts val="1500"/>
            </a:pPr>
            <a:r>
              <a:rPr lang="ko-KR" altLang="en-US" sz="15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댓글 작성 </a:t>
            </a:r>
            <a:endParaRPr lang="en-US" altLang="ko-KR" sz="1500" b="1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</a:endParaRPr>
          </a:p>
          <a:p>
            <a:pPr lvl="0" algn="ctr">
              <a:lnSpc>
                <a:spcPct val="150000"/>
              </a:lnSpc>
              <a:buSzPts val="1500"/>
            </a:pPr>
            <a:r>
              <a:rPr lang="ko-KR" altLang="en-US" sz="15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본인 </a:t>
            </a:r>
            <a:r>
              <a:rPr lang="ko-KR" altLang="en-US" sz="1500" b="1" dirty="0" err="1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게시글</a:t>
            </a:r>
            <a:r>
              <a:rPr lang="en-US" altLang="ko-KR" sz="15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, </a:t>
            </a:r>
            <a:r>
              <a:rPr lang="ko-KR" altLang="en-US" sz="15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댓글 수정</a:t>
            </a:r>
            <a:r>
              <a:rPr lang="en-US" altLang="ko-KR" sz="15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/</a:t>
            </a:r>
            <a:r>
              <a:rPr lang="ko-KR" altLang="en-US" sz="15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삭제</a:t>
            </a:r>
            <a:endParaRPr lang="en-US" altLang="ko-KR" sz="1500" b="1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</a:endParaRPr>
          </a:p>
          <a:p>
            <a:pPr lvl="0" algn="ctr">
              <a:lnSpc>
                <a:spcPct val="150000"/>
              </a:lnSpc>
              <a:buSzPts val="1500"/>
            </a:pPr>
            <a:r>
              <a:rPr lang="ko-KR" altLang="en-US" sz="15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포인트 적립</a:t>
            </a:r>
            <a:r>
              <a:rPr lang="en-US" altLang="ko-KR" sz="15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/</a:t>
            </a:r>
            <a:r>
              <a:rPr lang="ko-KR" altLang="en-US" sz="15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사용 </a:t>
            </a:r>
            <a:endParaRPr lang="en-US" altLang="ko-KR" sz="1500" b="1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</a:endParaRPr>
          </a:p>
          <a:p>
            <a:pPr lvl="0" algn="ctr">
              <a:lnSpc>
                <a:spcPct val="150000"/>
              </a:lnSpc>
              <a:buSzPts val="1500"/>
            </a:pPr>
            <a:r>
              <a:rPr lang="ko-KR" altLang="en-US" sz="15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비밀번호 찾기</a:t>
            </a:r>
            <a:endParaRPr lang="en-US" altLang="ko-KR" sz="1500" b="1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04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요구사항</a:t>
            </a: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207931B4-38FC-0213-E500-8612A27A0D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15350" y="661099"/>
            <a:ext cx="413016" cy="258229"/>
          </a:xfrm>
        </p:spPr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802" y="919328"/>
            <a:ext cx="5038396" cy="4220826"/>
          </a:xfrm>
          <a:prstGeom prst="rect">
            <a:avLst/>
          </a:prstGeom>
        </p:spPr>
      </p:pic>
      <p:sp>
        <p:nvSpPr>
          <p:cNvPr id="7" name="Google Shape;785;p41">
            <a:extLst>
              <a:ext uri="{FF2B5EF4-FFF2-40B4-BE49-F238E27FC236}">
                <a16:creationId xmlns:a16="http://schemas.microsoft.com/office/drawing/2014/main" id="{493CC6D5-4025-4FCE-808D-45A3FF407213}"/>
              </a:ext>
            </a:extLst>
          </p:cNvPr>
          <p:cNvSpPr txBox="1"/>
          <p:nvPr/>
        </p:nvSpPr>
        <p:spPr>
          <a:xfrm>
            <a:off x="1594650" y="2008817"/>
            <a:ext cx="6069000" cy="1569630"/>
          </a:xfrm>
          <a:prstGeom prst="rect">
            <a:avLst/>
          </a:prstGeom>
          <a:solidFill>
            <a:srgbClr val="F3A77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50000"/>
              </a:lnSpc>
              <a:buSzPts val="1500"/>
            </a:pPr>
            <a:r>
              <a:rPr lang="ko-KR" altLang="en-US" sz="15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관리자</a:t>
            </a:r>
            <a:endParaRPr lang="en-US" altLang="ko-KR" sz="1500" b="1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</a:endParaRPr>
          </a:p>
          <a:p>
            <a:pPr lvl="0" algn="ctr">
              <a:lnSpc>
                <a:spcPct val="150000"/>
              </a:lnSpc>
              <a:buSzPts val="1500"/>
            </a:pPr>
            <a:r>
              <a:rPr lang="ko-KR" altLang="en-US" sz="15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회원 관리</a:t>
            </a:r>
            <a:endParaRPr lang="en-US" altLang="ko-KR" sz="1500" b="1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</a:endParaRPr>
          </a:p>
          <a:p>
            <a:pPr lvl="0" algn="ctr">
              <a:lnSpc>
                <a:spcPct val="150000"/>
              </a:lnSpc>
              <a:buSzPts val="1500"/>
            </a:pPr>
            <a:r>
              <a:rPr lang="ko-KR" altLang="en-US" sz="1500" b="1" dirty="0" err="1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게시글</a:t>
            </a:r>
            <a:r>
              <a:rPr lang="en-US" altLang="ko-KR" sz="15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, </a:t>
            </a:r>
            <a:r>
              <a:rPr lang="ko-KR" altLang="en-US" sz="15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댓글 수정</a:t>
            </a:r>
            <a:r>
              <a:rPr lang="en-US" altLang="ko-KR" sz="15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/</a:t>
            </a:r>
            <a:r>
              <a:rPr lang="ko-KR" altLang="en-US" sz="15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삭제 </a:t>
            </a:r>
            <a:endParaRPr lang="en-US" altLang="ko-KR" sz="1500" b="1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</a:endParaRPr>
          </a:p>
          <a:p>
            <a:pPr lvl="0" algn="ctr">
              <a:lnSpc>
                <a:spcPct val="150000"/>
              </a:lnSpc>
              <a:buSzPts val="1500"/>
            </a:pPr>
            <a:r>
              <a:rPr lang="ko-KR" altLang="en-US" sz="15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포인트 지급</a:t>
            </a:r>
            <a:r>
              <a:rPr lang="en-US" altLang="ko-KR" sz="15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/</a:t>
            </a:r>
            <a:r>
              <a:rPr lang="ko-KR" altLang="en-US" sz="15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회수</a:t>
            </a:r>
            <a:endParaRPr lang="en-US" altLang="ko-KR" sz="1500" b="1" i="0" u="none" strike="noStrike" cap="none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790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" y="1187450"/>
            <a:ext cx="7861300" cy="3803650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DB</a:t>
            </a:r>
            <a:r>
              <a:rPr lang="ko-KR" altLang="en-US" dirty="0"/>
              <a:t> 모델링</a:t>
            </a: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207931B4-38FC-0213-E500-8612A27A0D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15350" y="661099"/>
            <a:ext cx="413016" cy="258229"/>
          </a:xfrm>
        </p:spPr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텍스트 개체 틀 2"/>
          <p:cNvSpPr txBox="1">
            <a:spLocks/>
          </p:cNvSpPr>
          <p:nvPr/>
        </p:nvSpPr>
        <p:spPr>
          <a:xfrm>
            <a:off x="893763" y="1467802"/>
            <a:ext cx="1690687" cy="34829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80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bg1"/>
                </a:solidFill>
                <a:latin typeface="+mn-ea"/>
                <a:ea typeface="+mn-ea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ko-KR" sz="1600" dirty="0"/>
              <a:t>ORACLE DB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888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DB </a:t>
            </a:r>
            <a:r>
              <a:rPr lang="ko-KR" altLang="en-US" dirty="0"/>
              <a:t>모델링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20" y="1155606"/>
            <a:ext cx="1832096" cy="35433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336" y="1231616"/>
            <a:ext cx="2095792" cy="33913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748" y="1760326"/>
            <a:ext cx="185763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9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DB </a:t>
            </a:r>
            <a:r>
              <a:rPr lang="ko-KR" altLang="en-US" dirty="0"/>
              <a:t>모델링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8" y="1390650"/>
            <a:ext cx="4387960" cy="33464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476" y="1987400"/>
            <a:ext cx="2448267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4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DB </a:t>
            </a:r>
            <a:r>
              <a:rPr lang="ko-KR" altLang="en-US" dirty="0"/>
              <a:t>모델링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34" y="1231458"/>
            <a:ext cx="2210108" cy="39120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046" y="2338065"/>
            <a:ext cx="1848108" cy="14575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316" y="2508250"/>
            <a:ext cx="933580" cy="771633"/>
          </a:xfrm>
          <a:prstGeom prst="rect">
            <a:avLst/>
          </a:prstGeom>
        </p:spPr>
      </p:pic>
      <p:sp>
        <p:nvSpPr>
          <p:cNvPr id="10" name="텍스트 개체 틀 2"/>
          <p:cNvSpPr txBox="1">
            <a:spLocks/>
          </p:cNvSpPr>
          <p:nvPr/>
        </p:nvSpPr>
        <p:spPr>
          <a:xfrm>
            <a:off x="6735763" y="2159952"/>
            <a:ext cx="1690687" cy="34829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080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chemeClr val="bg1"/>
                </a:solidFill>
                <a:latin typeface="+mn-ea"/>
                <a:ea typeface="+mn-ea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ko-KR" altLang="en-US" sz="1600" dirty="0"/>
              <a:t>몽고</a:t>
            </a:r>
            <a:r>
              <a:rPr lang="en-US" altLang="ko-KR" sz="1600" dirty="0"/>
              <a:t>DB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1669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E53878F-8555-4AF5-A50F-102237325304}"/>
              </a:ext>
            </a:extLst>
          </p:cNvPr>
          <p:cNvCxnSpPr>
            <a:cxnSpLocks/>
          </p:cNvCxnSpPr>
          <p:nvPr/>
        </p:nvCxnSpPr>
        <p:spPr>
          <a:xfrm>
            <a:off x="2092612" y="4083685"/>
            <a:ext cx="5040000" cy="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32E9DF-D991-4AB0-82F7-FF8BC379F616}"/>
              </a:ext>
            </a:extLst>
          </p:cNvPr>
          <p:cNvSpPr/>
          <p:nvPr/>
        </p:nvSpPr>
        <p:spPr>
          <a:xfrm>
            <a:off x="2041813" y="1952454"/>
            <a:ext cx="3952587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647" algn="r"/>
            <a:r>
              <a:rPr lang="ko-KR" altLang="en-US" sz="285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구현 화면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99D7EC8-1325-42B2-BC2E-CA060DE56267}"/>
              </a:ext>
            </a:extLst>
          </p:cNvPr>
          <p:cNvCxnSpPr>
            <a:cxnSpLocks/>
          </p:cNvCxnSpPr>
          <p:nvPr/>
        </p:nvCxnSpPr>
        <p:spPr>
          <a:xfrm>
            <a:off x="2041813" y="2524785"/>
            <a:ext cx="5040000" cy="0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11DE43-68B7-42A3-ABD1-4006CEF50EA6}"/>
              </a:ext>
            </a:extLst>
          </p:cNvPr>
          <p:cNvSpPr txBox="1"/>
          <p:nvPr/>
        </p:nvSpPr>
        <p:spPr>
          <a:xfrm>
            <a:off x="5654451" y="778965"/>
            <a:ext cx="1792478" cy="34624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1900" b="1" dirty="0">
                <a:solidFill>
                  <a:srgbClr val="FD7C6A">
                    <a:alpha val="78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맑은 고딕 Semilight" panose="020B0502040204020203" pitchFamily="50" charset="-127"/>
              </a:rPr>
              <a:t>4</a:t>
            </a:r>
            <a:endParaRPr lang="ko-KR" altLang="en-US" sz="21900" b="1" dirty="0">
              <a:solidFill>
                <a:srgbClr val="FD7C6A">
                  <a:alpha val="78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7" name="Google Shape;1019;p48">
            <a:extLst>
              <a:ext uri="{FF2B5EF4-FFF2-40B4-BE49-F238E27FC236}">
                <a16:creationId xmlns:a16="http://schemas.microsoft.com/office/drawing/2014/main" id="{614CD55A-29D0-4DF2-BAB6-5CA3F7765889}"/>
              </a:ext>
            </a:extLst>
          </p:cNvPr>
          <p:cNvSpPr txBox="1"/>
          <p:nvPr/>
        </p:nvSpPr>
        <p:spPr>
          <a:xfrm>
            <a:off x="2041812" y="2768116"/>
            <a:ext cx="3311238" cy="100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46542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i="0" u="none" strike="noStrike" cap="none" dirty="0">
                <a:solidFill>
                  <a:srgbClr val="2F3A8F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01. </a:t>
            </a:r>
            <a:r>
              <a:rPr lang="ko-KR" altLang="en-US" b="1" i="0" u="none" strike="noStrike" cap="none" dirty="0">
                <a:solidFill>
                  <a:srgbClr val="2F3A8F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멤버</a:t>
            </a:r>
          </a:p>
          <a:p>
            <a:pPr marL="146542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i="0" u="none" strike="noStrike" cap="none" dirty="0">
                <a:solidFill>
                  <a:srgbClr val="2F3A8F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02. </a:t>
            </a:r>
            <a:r>
              <a:rPr lang="ko-KR" altLang="en-US" b="1" i="0" u="none" strike="noStrike" cap="none" dirty="0">
                <a:solidFill>
                  <a:srgbClr val="2F3A8F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게시판</a:t>
            </a:r>
          </a:p>
          <a:p>
            <a:pPr marL="146542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i="0" u="none" strike="noStrike" cap="none" dirty="0">
                <a:solidFill>
                  <a:srgbClr val="2F3A8F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03. </a:t>
            </a:r>
            <a:r>
              <a:rPr lang="ko-KR" altLang="en-US" b="1" i="0" u="none" strike="noStrike" cap="none" dirty="0" err="1">
                <a:solidFill>
                  <a:srgbClr val="2F3A8F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실시간채팅</a:t>
            </a:r>
            <a:endParaRPr lang="en-US" altLang="ko-KR" b="1" i="0" u="none" strike="noStrike" cap="none" dirty="0">
              <a:solidFill>
                <a:srgbClr val="2F3A8F"/>
              </a:solidFill>
              <a:latin typeface="+mn-ea"/>
              <a:ea typeface="+mn-ea"/>
              <a:cs typeface="Calibri" panose="020F0502020204030204" pitchFamily="34" charset="0"/>
              <a:sym typeface="Arial"/>
            </a:endParaRPr>
          </a:p>
          <a:p>
            <a:pPr marL="146542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rgbClr val="2F3A8F"/>
                </a:solidFill>
                <a:latin typeface="+mn-ea"/>
                <a:ea typeface="+mn-ea"/>
                <a:cs typeface="Calibri" panose="020F0502020204030204" pitchFamily="34" charset="0"/>
              </a:rPr>
              <a:t>04. </a:t>
            </a:r>
            <a:r>
              <a:rPr lang="ko-KR" altLang="en-US" b="1" dirty="0" err="1">
                <a:solidFill>
                  <a:srgbClr val="2F3A8F"/>
                </a:solidFill>
                <a:latin typeface="+mn-ea"/>
                <a:ea typeface="+mn-ea"/>
                <a:cs typeface="Calibri" panose="020F0502020204030204" pitchFamily="34" charset="0"/>
              </a:rPr>
              <a:t>시간별</a:t>
            </a:r>
            <a:r>
              <a:rPr lang="ko-KR" altLang="en-US" b="1" dirty="0">
                <a:solidFill>
                  <a:srgbClr val="2F3A8F"/>
                </a:solidFill>
                <a:latin typeface="+mn-ea"/>
                <a:ea typeface="+mn-ea"/>
                <a:cs typeface="Calibri" panose="020F0502020204030204" pitchFamily="34" charset="0"/>
              </a:rPr>
              <a:t> </a:t>
            </a:r>
            <a:r>
              <a:rPr lang="ko-KR" altLang="en-US" b="1" dirty="0" err="1">
                <a:solidFill>
                  <a:srgbClr val="2F3A8F"/>
                </a:solidFill>
                <a:latin typeface="+mn-ea"/>
                <a:ea typeface="+mn-ea"/>
                <a:cs typeface="Calibri" panose="020F0502020204030204" pitchFamily="34" charset="0"/>
              </a:rPr>
              <a:t>뉴스갱신</a:t>
            </a:r>
            <a:endParaRPr lang="en-US" altLang="ko-KR" b="1" i="0" u="none" strike="noStrike" cap="none" dirty="0">
              <a:solidFill>
                <a:srgbClr val="2F3A8F"/>
              </a:solidFill>
              <a:latin typeface="+mn-ea"/>
              <a:ea typeface="+mn-ea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Google Shape;784;p41">
            <a:extLst>
              <a:ext uri="{FF2B5EF4-FFF2-40B4-BE49-F238E27FC236}">
                <a16:creationId xmlns:a16="http://schemas.microsoft.com/office/drawing/2014/main" id="{5DB42CF5-3F4E-5379-5D16-E4A991976E7B}"/>
              </a:ext>
            </a:extLst>
          </p:cNvPr>
          <p:cNvSpPr txBox="1"/>
          <p:nvPr/>
        </p:nvSpPr>
        <p:spPr>
          <a:xfrm>
            <a:off x="7991900" y="4472256"/>
            <a:ext cx="132147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T</a:t>
            </a:r>
            <a:r>
              <a:rPr lang="en-US" altLang="ko-KR" sz="2400" b="1" dirty="0">
                <a:solidFill>
                  <a:srgbClr val="0070C0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R</a:t>
            </a:r>
            <a:r>
              <a:rPr lang="en-US" altLang="ko-KR" sz="2400" b="1" dirty="0">
                <a:solidFill>
                  <a:srgbClr val="FE7E6D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A</a:t>
            </a: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CE</a:t>
            </a:r>
            <a:endParaRPr sz="2400" b="0" i="0" u="none" strike="noStrike" cap="none" dirty="0">
              <a:solidFill>
                <a:srgbClr val="000000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B4F9EFD-79D1-4617-8F3C-A28837141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42" r="16606"/>
          <a:stretch/>
        </p:blipFill>
        <p:spPr>
          <a:xfrm>
            <a:off x="1938908" y="1857911"/>
            <a:ext cx="103632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8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1" y="1268673"/>
            <a:ext cx="6400000" cy="360000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558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"/>
          <p:cNvSpPr txBox="1"/>
          <p:nvPr/>
        </p:nvSpPr>
        <p:spPr>
          <a:xfrm>
            <a:off x="3445963" y="860441"/>
            <a:ext cx="2252074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00" b="1" i="0" u="none" strike="noStrike" cap="none" dirty="0">
                <a:solidFill>
                  <a:srgbClr val="000000"/>
                </a:solidFill>
                <a:highlight>
                  <a:srgbClr val="CCD1E4"/>
                </a:highlight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CONTENTS</a:t>
            </a:r>
            <a:endParaRPr sz="2900" b="1" i="0" u="none" strike="noStrike" cap="none" dirty="0">
              <a:solidFill>
                <a:srgbClr val="000000"/>
              </a:solidFill>
              <a:highlight>
                <a:srgbClr val="CCD1E4"/>
              </a:highlight>
              <a:latin typeface="+mn-ea"/>
              <a:ea typeface="+mn-ea"/>
              <a:cs typeface="맑은 고딕 Semilight" panose="020B0502040204020203" pitchFamily="50" charset="-127"/>
              <a:sym typeface="Arial"/>
            </a:endParaRPr>
          </a:p>
        </p:txBody>
      </p:sp>
      <p:cxnSp>
        <p:nvCxnSpPr>
          <p:cNvPr id="257" name="Google Shape;257;p17"/>
          <p:cNvCxnSpPr/>
          <p:nvPr/>
        </p:nvCxnSpPr>
        <p:spPr>
          <a:xfrm rot="10800000" flipH="1">
            <a:off x="10682" y="3101097"/>
            <a:ext cx="9132000" cy="15000"/>
          </a:xfrm>
          <a:prstGeom prst="straightConnector1">
            <a:avLst/>
          </a:prstGeom>
          <a:noFill/>
          <a:ln w="25400" cap="flat" cmpd="sng">
            <a:solidFill>
              <a:srgbClr val="CCD1E4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263" name="Google Shape;263;p17"/>
          <p:cNvSpPr/>
          <p:nvPr/>
        </p:nvSpPr>
        <p:spPr>
          <a:xfrm>
            <a:off x="2871983" y="3258666"/>
            <a:ext cx="19119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u="sng" dirty="0">
                <a:solidFill>
                  <a:srgbClr val="2F3A8F"/>
                </a:solidFill>
                <a:latin typeface="+mn-ea"/>
                <a:ea typeface="+mn-ea"/>
                <a:cs typeface="Calibri" panose="020F0502020204030204" pitchFamily="34" charset="0"/>
              </a:rPr>
              <a:t>PART</a:t>
            </a:r>
            <a:r>
              <a:rPr lang="ko-KR" b="1" i="0" u="sng" strike="noStrike" cap="none" dirty="0">
                <a:solidFill>
                  <a:srgbClr val="2F3A8F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lang="ko-KR" b="1" u="sng" dirty="0">
                <a:solidFill>
                  <a:srgbClr val="2F3A8F"/>
                </a:solidFill>
                <a:latin typeface="+mn-ea"/>
                <a:ea typeface="+mn-ea"/>
                <a:cs typeface="Calibri" panose="020F0502020204030204" pitchFamily="34" charset="0"/>
              </a:rPr>
              <a:t>3</a:t>
            </a:r>
            <a:endParaRPr dirty="0">
              <a:solidFill>
                <a:srgbClr val="2F3A8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  <a:p>
            <a:pPr marL="90487" lvl="0" algn="ctr">
              <a:lnSpc>
                <a:spcPct val="150000"/>
              </a:lnSpc>
            </a:pPr>
            <a:r>
              <a:rPr lang="ko-KR" alt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요구사항 및 </a:t>
            </a:r>
            <a:r>
              <a:rPr lang="en-US" altLang="ko-KR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DB</a:t>
            </a:r>
            <a:r>
              <a:rPr lang="ko-KR" altLang="en-US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구상</a:t>
            </a:r>
            <a:endParaRPr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571583" y="1832249"/>
            <a:ext cx="512700" cy="1373096"/>
            <a:chOff x="3571583" y="1832249"/>
            <a:chExt cx="512700" cy="1373096"/>
          </a:xfrm>
        </p:grpSpPr>
        <p:pic>
          <p:nvPicPr>
            <p:cNvPr id="53" name="Google Shape;199;p16">
              <a:extLst>
                <a:ext uri="{FF2B5EF4-FFF2-40B4-BE49-F238E27FC236}">
                  <a16:creationId xmlns:a16="http://schemas.microsoft.com/office/drawing/2014/main" id="{45CC434B-6820-4604-AB82-0E59C0B551C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54730" y="1920242"/>
              <a:ext cx="346402" cy="3391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17"/>
            <p:cNvSpPr/>
            <p:nvPr/>
          </p:nvSpPr>
          <p:spPr>
            <a:xfrm>
              <a:off x="3571583" y="1832249"/>
              <a:ext cx="512700" cy="488400"/>
            </a:xfrm>
            <a:prstGeom prst="rect">
              <a:avLst/>
            </a:prstGeom>
            <a:noFill/>
            <a:ln w="28575" cap="flat" cmpd="sng">
              <a:solidFill>
                <a:srgbClr val="2F3A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endParaRPr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3729083" y="3030445"/>
              <a:ext cx="197700" cy="174900"/>
            </a:xfrm>
            <a:prstGeom prst="rect">
              <a:avLst/>
            </a:prstGeom>
            <a:solidFill>
              <a:srgbClr val="2F3A8F"/>
            </a:solidFill>
            <a:ln>
              <a:solidFill>
                <a:srgbClr val="2F3A8F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274" name="Google Shape;274;p17"/>
            <p:cNvCxnSpPr>
              <a:stCxn id="273" idx="0"/>
              <a:endCxn id="275" idx="2"/>
            </p:cNvCxnSpPr>
            <p:nvPr/>
          </p:nvCxnSpPr>
          <p:spPr>
            <a:xfrm flipV="1">
              <a:off x="3827933" y="2320649"/>
              <a:ext cx="0" cy="709796"/>
            </a:xfrm>
            <a:prstGeom prst="straightConnector1">
              <a:avLst/>
            </a:prstGeom>
            <a:noFill/>
            <a:ln w="19050" cap="flat" cmpd="sng">
              <a:solidFill>
                <a:srgbClr val="2F3A8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4" name="Google Shape;264;p17"/>
          <p:cNvSpPr/>
          <p:nvPr/>
        </p:nvSpPr>
        <p:spPr>
          <a:xfrm>
            <a:off x="5848253" y="3271325"/>
            <a:ext cx="19119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u="sng" dirty="0">
                <a:solidFill>
                  <a:srgbClr val="2F3A8F"/>
                </a:solidFill>
                <a:latin typeface="+mn-ea"/>
                <a:ea typeface="+mn-ea"/>
                <a:cs typeface="Calibri" panose="020F0502020204030204" pitchFamily="34" charset="0"/>
              </a:rPr>
              <a:t>PART</a:t>
            </a:r>
            <a:r>
              <a:rPr lang="ko-KR" b="1" i="0" u="sng" strike="noStrike" cap="none" dirty="0">
                <a:solidFill>
                  <a:srgbClr val="2F3A8F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lang="ko-KR" b="1" u="sng" dirty="0">
                <a:solidFill>
                  <a:srgbClr val="2F3A8F"/>
                </a:solidFill>
                <a:latin typeface="+mn-ea"/>
                <a:ea typeface="+mn-ea"/>
                <a:cs typeface="Calibri" panose="020F0502020204030204" pitchFamily="34" charset="0"/>
              </a:rPr>
              <a:t>5</a:t>
            </a:r>
            <a:endParaRPr lang="en-US" altLang="ko-KR" b="1" u="sng" dirty="0">
              <a:solidFill>
                <a:srgbClr val="2F3A8F"/>
              </a:solidFill>
              <a:latin typeface="+mn-ea"/>
              <a:ea typeface="+mn-ea"/>
              <a:cs typeface="Calibri" panose="020F0502020204030204" pitchFamily="34" charset="0"/>
            </a:endParaRPr>
          </a:p>
          <a:p>
            <a:pPr marL="90487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rPr>
              <a:t>시연</a:t>
            </a:r>
            <a:endParaRPr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grpSp>
        <p:nvGrpSpPr>
          <p:cNvPr id="282" name="그룹 281"/>
          <p:cNvGrpSpPr/>
          <p:nvPr/>
        </p:nvGrpSpPr>
        <p:grpSpPr>
          <a:xfrm>
            <a:off x="6547853" y="1832249"/>
            <a:ext cx="512700" cy="1373097"/>
            <a:chOff x="6547853" y="1832249"/>
            <a:chExt cx="512700" cy="1373097"/>
          </a:xfrm>
        </p:grpSpPr>
        <p:sp>
          <p:nvSpPr>
            <p:cNvPr id="276" name="Google Shape;276;p17"/>
            <p:cNvSpPr/>
            <p:nvPr/>
          </p:nvSpPr>
          <p:spPr>
            <a:xfrm>
              <a:off x="6705353" y="3030446"/>
              <a:ext cx="197700" cy="174900"/>
            </a:xfrm>
            <a:prstGeom prst="rect">
              <a:avLst/>
            </a:prstGeom>
            <a:solidFill>
              <a:srgbClr val="2F3A8F"/>
            </a:solidFill>
            <a:ln>
              <a:solidFill>
                <a:srgbClr val="2F3A8F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277" name="Google Shape;277;p17"/>
            <p:cNvCxnSpPr>
              <a:stCxn id="276" idx="0"/>
              <a:endCxn id="278" idx="2"/>
            </p:cNvCxnSpPr>
            <p:nvPr/>
          </p:nvCxnSpPr>
          <p:spPr>
            <a:xfrm flipV="1">
              <a:off x="6804203" y="2320649"/>
              <a:ext cx="0" cy="709797"/>
            </a:xfrm>
            <a:prstGeom prst="straightConnector1">
              <a:avLst/>
            </a:prstGeom>
            <a:noFill/>
            <a:ln w="19050" cap="flat" cmpd="sng">
              <a:solidFill>
                <a:srgbClr val="2F3A8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그룹 6"/>
            <p:cNvGrpSpPr/>
            <p:nvPr/>
          </p:nvGrpSpPr>
          <p:grpSpPr>
            <a:xfrm>
              <a:off x="6547853" y="1832249"/>
              <a:ext cx="512700" cy="488400"/>
              <a:chOff x="6498116" y="1832249"/>
              <a:chExt cx="512700" cy="488400"/>
            </a:xfrm>
          </p:grpSpPr>
          <p:sp>
            <p:nvSpPr>
              <p:cNvPr id="278" name="Google Shape;278;p17"/>
              <p:cNvSpPr/>
              <p:nvPr/>
            </p:nvSpPr>
            <p:spPr>
              <a:xfrm>
                <a:off x="6498116" y="1832249"/>
                <a:ext cx="512700" cy="488400"/>
              </a:xfrm>
              <a:prstGeom prst="rect">
                <a:avLst/>
              </a:prstGeom>
              <a:noFill/>
              <a:ln w="28575" cap="flat" cmpd="sng">
                <a:solidFill>
                  <a:srgbClr val="2F3A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endParaRPr>
              </a:p>
            </p:txBody>
          </p:sp>
          <p:pic>
            <p:nvPicPr>
              <p:cNvPr id="45" name="Google Shape;201;p16">
                <a:extLst>
                  <a:ext uri="{FF2B5EF4-FFF2-40B4-BE49-F238E27FC236}">
                    <a16:creationId xmlns:a16="http://schemas.microsoft.com/office/drawing/2014/main" id="{D7A0DDEC-C935-4C11-A56B-DA55E914CCC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574003" y="1945334"/>
                <a:ext cx="360926" cy="2831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65" name="Google Shape;265;p17"/>
          <p:cNvSpPr/>
          <p:nvPr/>
        </p:nvSpPr>
        <p:spPr>
          <a:xfrm>
            <a:off x="1383848" y="2267359"/>
            <a:ext cx="1911900" cy="1094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프로젝트</a:t>
            </a:r>
            <a:r>
              <a:rPr lang="en-US" altLang="ko-KR" b="1" dirty="0" smtClean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 </a:t>
            </a:r>
            <a:r>
              <a:rPr lang="ko-KR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소개</a:t>
            </a:r>
            <a:endParaRPr b="1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  <a:sym typeface="Arial"/>
            </a:endParaRPr>
          </a:p>
          <a:p>
            <a:pPr marL="90487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b="1" u="sng" dirty="0">
                <a:solidFill>
                  <a:srgbClr val="FE7E6D"/>
                </a:solidFill>
                <a:latin typeface="+mn-ea"/>
                <a:ea typeface="+mn-ea"/>
                <a:cs typeface="Calibri" panose="020F0502020204030204" pitchFamily="34" charset="0"/>
              </a:rPr>
              <a:t>PART 2</a:t>
            </a:r>
            <a:endParaRPr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grpSp>
        <p:nvGrpSpPr>
          <p:cNvPr id="262" name="그룹 261"/>
          <p:cNvGrpSpPr/>
          <p:nvPr/>
        </p:nvGrpSpPr>
        <p:grpSpPr>
          <a:xfrm>
            <a:off x="2083448" y="3033421"/>
            <a:ext cx="512700" cy="1452547"/>
            <a:chOff x="2083448" y="3033421"/>
            <a:chExt cx="512700" cy="1452547"/>
          </a:xfrm>
        </p:grpSpPr>
        <p:sp>
          <p:nvSpPr>
            <p:cNvPr id="261" name="Google Shape;261;p17"/>
            <p:cNvSpPr/>
            <p:nvPr/>
          </p:nvSpPr>
          <p:spPr>
            <a:xfrm>
              <a:off x="2240948" y="3033421"/>
              <a:ext cx="197700" cy="174900"/>
            </a:xfrm>
            <a:prstGeom prst="rect">
              <a:avLst/>
            </a:prstGeom>
            <a:solidFill>
              <a:srgbClr val="FE7E6D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49" name="Google Shape;274;p17">
              <a:extLst>
                <a:ext uri="{FF2B5EF4-FFF2-40B4-BE49-F238E27FC236}">
                  <a16:creationId xmlns:a16="http://schemas.microsoft.com/office/drawing/2014/main" id="{1E3DE6B8-9E34-4A7E-8A7A-6B5A6C95F3B7}"/>
                </a:ext>
              </a:extLst>
            </p:cNvPr>
            <p:cNvCxnSpPr>
              <a:cxnSpLocks/>
              <a:stCxn id="261" idx="2"/>
              <a:endCxn id="50" idx="2"/>
            </p:cNvCxnSpPr>
            <p:nvPr/>
          </p:nvCxnSpPr>
          <p:spPr>
            <a:xfrm>
              <a:off x="2339798" y="3208321"/>
              <a:ext cx="0" cy="789247"/>
            </a:xfrm>
            <a:prstGeom prst="straightConnector1">
              <a:avLst/>
            </a:prstGeom>
            <a:noFill/>
            <a:ln w="19050" cap="flat" cmpd="sng">
              <a:solidFill>
                <a:srgbClr val="FE7E6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0" name="Google Shape;275;p17">
              <a:extLst>
                <a:ext uri="{FF2B5EF4-FFF2-40B4-BE49-F238E27FC236}">
                  <a16:creationId xmlns:a16="http://schemas.microsoft.com/office/drawing/2014/main" id="{52CB65E5-5C2D-4AE7-AEFD-C77F8C5004D9}"/>
                </a:ext>
              </a:extLst>
            </p:cNvPr>
            <p:cNvSpPr/>
            <p:nvPr/>
          </p:nvSpPr>
          <p:spPr>
            <a:xfrm rot="10800000">
              <a:off x="2083448" y="3997568"/>
              <a:ext cx="512700" cy="488400"/>
            </a:xfrm>
            <a:prstGeom prst="rect">
              <a:avLst/>
            </a:prstGeom>
            <a:noFill/>
            <a:ln w="28575" cap="flat" cmpd="sng">
              <a:solidFill>
                <a:srgbClr val="FE7E6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endParaRPr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73982" y="3218734"/>
            <a:ext cx="1555362" cy="99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u="sng" dirty="0">
                <a:solidFill>
                  <a:srgbClr val="2F3A8F"/>
                </a:solidFill>
                <a:latin typeface="+mn-ea"/>
                <a:ea typeface="+mn-ea"/>
                <a:cs typeface="Calibri" panose="020F0502020204030204" pitchFamily="34" charset="0"/>
              </a:rPr>
              <a:t>PART</a:t>
            </a:r>
            <a:r>
              <a:rPr lang="ko-KR" b="1" i="0" u="sng" strike="noStrike" cap="none" dirty="0">
                <a:solidFill>
                  <a:srgbClr val="2F3A8F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 1</a:t>
            </a:r>
            <a:endParaRPr lang="en-US" altLang="ko-KR" b="1" i="0" u="sng" strike="noStrike" cap="none" dirty="0">
              <a:solidFill>
                <a:srgbClr val="2F3A8F"/>
              </a:solidFill>
              <a:latin typeface="+mn-ea"/>
              <a:ea typeface="+mn-ea"/>
              <a:cs typeface="Calibri" panose="020F0502020204030204" pitchFamily="34" charset="0"/>
              <a:sym typeface="Arial"/>
            </a:endParaRPr>
          </a:p>
          <a:p>
            <a:pPr marL="90487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팀</a:t>
            </a:r>
            <a:r>
              <a:rPr lang="ko-KR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lang="en-US" altLang="ko-KR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TRACE</a:t>
            </a:r>
          </a:p>
          <a:p>
            <a:pPr marL="90487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소개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595313" y="1832249"/>
            <a:ext cx="512700" cy="1373096"/>
            <a:chOff x="595313" y="1832249"/>
            <a:chExt cx="512700" cy="1373096"/>
          </a:xfrm>
        </p:grpSpPr>
        <p:cxnSp>
          <p:nvCxnSpPr>
            <p:cNvPr id="260" name="Google Shape;260;p17"/>
            <p:cNvCxnSpPr>
              <a:stCxn id="259" idx="0"/>
              <a:endCxn id="267" idx="2"/>
            </p:cNvCxnSpPr>
            <p:nvPr/>
          </p:nvCxnSpPr>
          <p:spPr>
            <a:xfrm flipV="1">
              <a:off x="851663" y="2320649"/>
              <a:ext cx="0" cy="709796"/>
            </a:xfrm>
            <a:prstGeom prst="straightConnector1">
              <a:avLst/>
            </a:prstGeom>
            <a:noFill/>
            <a:ln w="19050" cap="flat" cmpd="sng">
              <a:solidFill>
                <a:srgbClr val="2F3A8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9" name="Google Shape;259;p17"/>
            <p:cNvSpPr/>
            <p:nvPr/>
          </p:nvSpPr>
          <p:spPr>
            <a:xfrm>
              <a:off x="752813" y="3030445"/>
              <a:ext cx="197700" cy="174900"/>
            </a:xfrm>
            <a:prstGeom prst="rect">
              <a:avLst/>
            </a:prstGeom>
            <a:solidFill>
              <a:srgbClr val="2F3A8F"/>
            </a:solidFill>
            <a:ln>
              <a:solidFill>
                <a:srgbClr val="2F3A8F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endParaRPr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595313" y="1832249"/>
              <a:ext cx="512700" cy="488400"/>
              <a:chOff x="595313" y="1832249"/>
              <a:chExt cx="512700" cy="488400"/>
            </a:xfrm>
          </p:grpSpPr>
          <p:sp>
            <p:nvSpPr>
              <p:cNvPr id="267" name="Google Shape;267;p17"/>
              <p:cNvSpPr/>
              <p:nvPr/>
            </p:nvSpPr>
            <p:spPr>
              <a:xfrm>
                <a:off x="595313" y="1832249"/>
                <a:ext cx="512700" cy="488400"/>
              </a:xfrm>
              <a:prstGeom prst="rect">
                <a:avLst/>
              </a:prstGeom>
              <a:noFill/>
              <a:ln w="28575" cap="flat" cmpd="sng">
                <a:solidFill>
                  <a:srgbClr val="2F3A8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맑은 고딕" panose="020B0503020000020004" pitchFamily="50" charset="-127"/>
                  <a:ea typeface="맑은 고딕" panose="020B0503020000020004" pitchFamily="50" charset="-127"/>
                  <a:cs typeface="맑은 고딕 Semilight" panose="020B0502040204020203" pitchFamily="50" charset="-127"/>
                </a:endParaRPr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C79C000E-2F16-4EB7-ACDE-F438D3482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4339" y="1876149"/>
                <a:ext cx="394649" cy="394649"/>
              </a:xfrm>
              <a:prstGeom prst="rect">
                <a:avLst/>
              </a:prstGeom>
            </p:spPr>
          </p:pic>
        </p:grpSp>
      </p:grpSp>
      <p:sp>
        <p:nvSpPr>
          <p:cNvPr id="59" name="Google Shape;265;p17"/>
          <p:cNvSpPr/>
          <p:nvPr/>
        </p:nvSpPr>
        <p:spPr>
          <a:xfrm>
            <a:off x="7336387" y="1925210"/>
            <a:ext cx="19119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</a:endParaRPr>
          </a:p>
          <a:p>
            <a:pPr marL="90487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 u="none" strike="noStrike" cap="none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Arial"/>
              </a:rPr>
              <a:t>느낀 점</a:t>
            </a:r>
            <a:endParaRPr b="1" i="0" u="none" strike="noStrike" cap="none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  <a:sym typeface="Arial"/>
            </a:endParaRPr>
          </a:p>
          <a:p>
            <a:pPr marL="90487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b="1" u="sng" dirty="0">
                <a:solidFill>
                  <a:srgbClr val="FE7E6D"/>
                </a:solidFill>
                <a:latin typeface="+mn-ea"/>
                <a:ea typeface="+mn-ea"/>
                <a:cs typeface="Calibri" panose="020F0502020204030204" pitchFamily="34" charset="0"/>
              </a:rPr>
              <a:t>PART </a:t>
            </a:r>
            <a:r>
              <a:rPr lang="en-US" altLang="ko-KR" b="1" u="sng" dirty="0">
                <a:solidFill>
                  <a:srgbClr val="FE7E6D"/>
                </a:solidFill>
                <a:latin typeface="+mn-ea"/>
                <a:ea typeface="+mn-ea"/>
                <a:cs typeface="Calibri" panose="020F0502020204030204" pitchFamily="34" charset="0"/>
              </a:rPr>
              <a:t>6</a:t>
            </a:r>
            <a:endParaRPr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58" name="Google Shape;261;p17"/>
          <p:cNvSpPr/>
          <p:nvPr/>
        </p:nvSpPr>
        <p:spPr>
          <a:xfrm>
            <a:off x="8193487" y="3026546"/>
            <a:ext cx="197700" cy="174900"/>
          </a:xfrm>
          <a:prstGeom prst="rect">
            <a:avLst/>
          </a:prstGeom>
          <a:solidFill>
            <a:srgbClr val="FE7E6D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60" name="Google Shape;274;p17">
            <a:extLst>
              <a:ext uri="{FF2B5EF4-FFF2-40B4-BE49-F238E27FC236}">
                <a16:creationId xmlns:a16="http://schemas.microsoft.com/office/drawing/2014/main" id="{1E3DE6B8-9E34-4A7E-8A7A-6B5A6C95F3B7}"/>
              </a:ext>
            </a:extLst>
          </p:cNvPr>
          <p:cNvCxnSpPr>
            <a:cxnSpLocks/>
            <a:stCxn id="58" idx="2"/>
            <a:endCxn id="61" idx="2"/>
          </p:cNvCxnSpPr>
          <p:nvPr/>
        </p:nvCxnSpPr>
        <p:spPr>
          <a:xfrm>
            <a:off x="8292337" y="3201446"/>
            <a:ext cx="0" cy="796122"/>
          </a:xfrm>
          <a:prstGeom prst="straightConnector1">
            <a:avLst/>
          </a:prstGeom>
          <a:noFill/>
          <a:ln w="19050" cap="flat" cmpd="sng">
            <a:solidFill>
              <a:srgbClr val="FE7E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275;p17">
            <a:extLst>
              <a:ext uri="{FF2B5EF4-FFF2-40B4-BE49-F238E27FC236}">
                <a16:creationId xmlns:a16="http://schemas.microsoft.com/office/drawing/2014/main" id="{52CB65E5-5C2D-4AE7-AEFD-C77F8C5004D9}"/>
              </a:ext>
            </a:extLst>
          </p:cNvPr>
          <p:cNvSpPr/>
          <p:nvPr/>
        </p:nvSpPr>
        <p:spPr>
          <a:xfrm rot="10800000">
            <a:off x="8035987" y="3997568"/>
            <a:ext cx="512700" cy="488400"/>
          </a:xfrm>
          <a:prstGeom prst="rect">
            <a:avLst/>
          </a:prstGeom>
          <a:noFill/>
          <a:ln w="28575" cap="flat" cmpd="sng">
            <a:solidFill>
              <a:srgbClr val="FE7E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62" name="Google Shape;265;p17"/>
          <p:cNvSpPr/>
          <p:nvPr/>
        </p:nvSpPr>
        <p:spPr>
          <a:xfrm>
            <a:off x="4360118" y="2237943"/>
            <a:ext cx="19119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구현 화면</a:t>
            </a:r>
            <a:endParaRPr lang="en-US" altLang="ko-KR" b="1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u="sng" dirty="0">
                <a:solidFill>
                  <a:srgbClr val="FE7E6D"/>
                </a:solidFill>
                <a:latin typeface="+mn-ea"/>
                <a:ea typeface="+mn-ea"/>
                <a:cs typeface="Calibri" panose="020F0502020204030204" pitchFamily="34" charset="0"/>
              </a:rPr>
              <a:t>PART </a:t>
            </a:r>
            <a:r>
              <a:rPr lang="en-US" altLang="ko-KR" b="1" u="sng" dirty="0">
                <a:solidFill>
                  <a:srgbClr val="FE7E6D"/>
                </a:solidFill>
                <a:latin typeface="+mn-ea"/>
                <a:ea typeface="+mn-ea"/>
                <a:cs typeface="Calibri" panose="020F0502020204030204" pitchFamily="34" charset="0"/>
              </a:rPr>
              <a:t>4</a:t>
            </a:r>
            <a:endParaRPr b="1" dirty="0">
              <a:solidFill>
                <a:schemeClr val="dk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" name="Google Shape;784;p41">
            <a:extLst>
              <a:ext uri="{FF2B5EF4-FFF2-40B4-BE49-F238E27FC236}">
                <a16:creationId xmlns:a16="http://schemas.microsoft.com/office/drawing/2014/main" id="{0DAA434A-6D87-5266-065A-ED5885D286BD}"/>
              </a:ext>
            </a:extLst>
          </p:cNvPr>
          <p:cNvSpPr txBox="1"/>
          <p:nvPr/>
        </p:nvSpPr>
        <p:spPr>
          <a:xfrm>
            <a:off x="8035987" y="4497293"/>
            <a:ext cx="132147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T</a:t>
            </a:r>
            <a:r>
              <a:rPr lang="en-US" altLang="ko-KR" sz="2400" b="1" dirty="0">
                <a:solidFill>
                  <a:srgbClr val="2F3A8F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R</a:t>
            </a:r>
            <a:r>
              <a:rPr lang="en-US" altLang="ko-KR" sz="2400" b="1" dirty="0">
                <a:solidFill>
                  <a:srgbClr val="FE7E6D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A</a:t>
            </a: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CE</a:t>
            </a:r>
            <a:endParaRPr sz="2400" b="0" i="0" u="none" strike="noStrike" cap="none" dirty="0">
              <a:solidFill>
                <a:srgbClr val="000000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05995" y="4047514"/>
            <a:ext cx="467605" cy="36939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059718" y="3033421"/>
            <a:ext cx="512700" cy="1452547"/>
            <a:chOff x="5059718" y="3033421"/>
            <a:chExt cx="512700" cy="1452547"/>
          </a:xfrm>
        </p:grpSpPr>
        <p:sp>
          <p:nvSpPr>
            <p:cNvPr id="51" name="Google Shape;261;p17"/>
            <p:cNvSpPr/>
            <p:nvPr/>
          </p:nvSpPr>
          <p:spPr>
            <a:xfrm>
              <a:off x="5217217" y="3033421"/>
              <a:ext cx="197700" cy="174900"/>
            </a:xfrm>
            <a:prstGeom prst="rect">
              <a:avLst/>
            </a:prstGeom>
            <a:solidFill>
              <a:srgbClr val="FE7E6D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endParaRPr>
            </a:p>
          </p:txBody>
        </p:sp>
        <p:cxnSp>
          <p:nvCxnSpPr>
            <p:cNvPr id="56" name="Google Shape;274;p17">
              <a:extLst>
                <a:ext uri="{FF2B5EF4-FFF2-40B4-BE49-F238E27FC236}">
                  <a16:creationId xmlns:a16="http://schemas.microsoft.com/office/drawing/2014/main" id="{1E3DE6B8-9E34-4A7E-8A7A-6B5A6C95F3B7}"/>
                </a:ext>
              </a:extLst>
            </p:cNvPr>
            <p:cNvCxnSpPr>
              <a:cxnSpLocks/>
              <a:stCxn id="51" idx="2"/>
              <a:endCxn id="57" idx="2"/>
            </p:cNvCxnSpPr>
            <p:nvPr/>
          </p:nvCxnSpPr>
          <p:spPr>
            <a:xfrm>
              <a:off x="5316067" y="3208321"/>
              <a:ext cx="1" cy="789247"/>
            </a:xfrm>
            <a:prstGeom prst="straightConnector1">
              <a:avLst/>
            </a:prstGeom>
            <a:noFill/>
            <a:ln w="19050" cap="flat" cmpd="sng">
              <a:solidFill>
                <a:srgbClr val="FE7E6D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7" name="Google Shape;275;p17">
              <a:extLst>
                <a:ext uri="{FF2B5EF4-FFF2-40B4-BE49-F238E27FC236}">
                  <a16:creationId xmlns:a16="http://schemas.microsoft.com/office/drawing/2014/main" id="{52CB65E5-5C2D-4AE7-AEFD-C77F8C5004D9}"/>
                </a:ext>
              </a:extLst>
            </p:cNvPr>
            <p:cNvSpPr/>
            <p:nvPr/>
          </p:nvSpPr>
          <p:spPr>
            <a:xfrm rot="10800000">
              <a:off x="5059718" y="3997568"/>
              <a:ext cx="512700" cy="488400"/>
            </a:xfrm>
            <a:prstGeom prst="rect">
              <a:avLst/>
            </a:prstGeom>
            <a:noFill/>
            <a:ln w="28575" cap="flat" cmpd="sng">
              <a:solidFill>
                <a:srgbClr val="FE7E6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endParaRPr>
            </a:p>
          </p:txBody>
        </p:sp>
        <p:pic>
          <p:nvPicPr>
            <p:cNvPr id="64" name="Google Shape;279;p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21268" y="4055388"/>
              <a:ext cx="389600" cy="353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모서리가 둥근 사각형 설명선 11"/>
          <p:cNvSpPr/>
          <p:nvPr/>
        </p:nvSpPr>
        <p:spPr>
          <a:xfrm>
            <a:off x="8118805" y="4109828"/>
            <a:ext cx="347064" cy="266651"/>
          </a:xfrm>
          <a:prstGeom prst="wedgeRoundRectCallou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0" y="1268673"/>
            <a:ext cx="6400000" cy="360000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701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1" y="1268673"/>
            <a:ext cx="6400000" cy="360000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455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0" y="1268673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0" y="1268673"/>
            <a:ext cx="6400800" cy="360000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32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0" y="1268673"/>
            <a:ext cx="6400000" cy="360000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780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0" y="1268673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0" y="1268673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5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0" y="1268673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6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1" y="1268673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6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구현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21" y="1268673"/>
            <a:ext cx="6400000" cy="36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13" y="2196073"/>
            <a:ext cx="3525408" cy="19095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3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971565" y="1863945"/>
            <a:ext cx="5053184" cy="720000"/>
            <a:chOff x="2028630" y="1878231"/>
            <a:chExt cx="5053184" cy="72000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7348A2BB-284D-4E82-88DE-4E8D124BE79C}"/>
                </a:ext>
              </a:extLst>
            </p:cNvPr>
            <p:cNvCxnSpPr>
              <a:cxnSpLocks/>
            </p:cNvCxnSpPr>
            <p:nvPr/>
          </p:nvCxnSpPr>
          <p:spPr>
            <a:xfrm>
              <a:off x="2041814" y="2546838"/>
              <a:ext cx="5040000" cy="0"/>
            </a:xfrm>
            <a:prstGeom prst="line">
              <a:avLst/>
            </a:prstGeom>
            <a:ln w="762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832E9DF-D991-4AB0-82F7-FF8BC379F616}"/>
                </a:ext>
              </a:extLst>
            </p:cNvPr>
            <p:cNvSpPr/>
            <p:nvPr/>
          </p:nvSpPr>
          <p:spPr>
            <a:xfrm>
              <a:off x="2028630" y="1972774"/>
              <a:ext cx="4063476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2647" algn="r"/>
              <a:r>
                <a:rPr lang="ko-KR" altLang="en-US" sz="2850" b="1" dirty="0">
                  <a:solidFill>
                    <a:schemeClr val="bg1"/>
                  </a:solidFill>
                  <a:latin typeface="+mj-ea"/>
                  <a:ea typeface="+mj-ea"/>
                  <a:cs typeface="맑은 고딕 Semilight" panose="020B0502040204020203" pitchFamily="50" charset="-127"/>
                </a:rPr>
                <a:t>     팀 </a:t>
              </a:r>
              <a:r>
                <a:rPr lang="en-US" altLang="ko-KR" sz="2850" b="1" dirty="0">
                  <a:solidFill>
                    <a:schemeClr val="bg1"/>
                  </a:solidFill>
                  <a:latin typeface="+mj-ea"/>
                  <a:ea typeface="+mj-ea"/>
                  <a:cs typeface="맑은 고딕 Semilight" panose="020B0502040204020203" pitchFamily="50" charset="-127"/>
                </a:rPr>
                <a:t>TRACE </a:t>
              </a:r>
              <a:r>
                <a:rPr lang="ko-KR" altLang="en-US" sz="2850" b="1" dirty="0">
                  <a:solidFill>
                    <a:schemeClr val="bg1"/>
                  </a:solidFill>
                  <a:latin typeface="+mj-ea"/>
                  <a:ea typeface="+mj-ea"/>
                  <a:cs typeface="맑은 고딕 Semilight" panose="020B0502040204020203" pitchFamily="50" charset="-127"/>
                </a:rPr>
                <a:t>소개 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321379D-CCA5-4115-A3FE-6BDC8858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8630" y="1878231"/>
              <a:ext cx="1007307" cy="720000"/>
            </a:xfrm>
            <a:prstGeom prst="rect">
              <a:avLst/>
            </a:prstGeom>
          </p:spPr>
        </p:pic>
      </p:grpSp>
      <p:sp>
        <p:nvSpPr>
          <p:cNvPr id="2" name="Google Shape;784;p41">
            <a:extLst>
              <a:ext uri="{FF2B5EF4-FFF2-40B4-BE49-F238E27FC236}">
                <a16:creationId xmlns:a16="http://schemas.microsoft.com/office/drawing/2014/main" id="{265DB472-2E01-373F-9D52-28F84737961F}"/>
              </a:ext>
            </a:extLst>
          </p:cNvPr>
          <p:cNvSpPr txBox="1"/>
          <p:nvPr/>
        </p:nvSpPr>
        <p:spPr>
          <a:xfrm>
            <a:off x="8049050" y="4510356"/>
            <a:ext cx="132147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T</a:t>
            </a:r>
            <a:r>
              <a:rPr lang="en-US" altLang="ko-KR" sz="2400" b="1" dirty="0">
                <a:solidFill>
                  <a:srgbClr val="0070C0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R</a:t>
            </a:r>
            <a:r>
              <a:rPr lang="en-US" altLang="ko-KR" sz="2400" b="1" dirty="0">
                <a:solidFill>
                  <a:srgbClr val="FE7E6D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A</a:t>
            </a: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CE</a:t>
            </a:r>
            <a:endParaRPr sz="2400" b="0" i="0" u="none" strike="noStrike" cap="none" dirty="0">
              <a:solidFill>
                <a:srgbClr val="000000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1DE43-68B7-42A3-ABD1-4006CEF50EA6}"/>
              </a:ext>
            </a:extLst>
          </p:cNvPr>
          <p:cNvSpPr txBox="1"/>
          <p:nvPr/>
        </p:nvSpPr>
        <p:spPr>
          <a:xfrm>
            <a:off x="5650990" y="840507"/>
            <a:ext cx="1792478" cy="34624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1900" b="1" dirty="0">
                <a:solidFill>
                  <a:srgbClr val="FD7C6A">
                    <a:alpha val="78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맑은 고딕 Semilight" panose="020B0502040204020203" pitchFamily="50" charset="-127"/>
              </a:rPr>
              <a:t>1</a:t>
            </a:r>
            <a:endParaRPr lang="ko-KR" altLang="en-US" sz="21900" b="1" dirty="0">
              <a:solidFill>
                <a:srgbClr val="FD7C6A">
                  <a:alpha val="78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24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구현 화면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01" y="1268673"/>
            <a:ext cx="6400000" cy="36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012" y="2050063"/>
            <a:ext cx="3254731" cy="19271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923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0" y="1268673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5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0" y="1268673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7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0" y="1268673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9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1" y="1268673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5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1" y="1268673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8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001" y="1268673"/>
            <a:ext cx="6400000" cy="360000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82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1" y="1268673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6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0" y="1268673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4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0" y="1268673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6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D90C50DB-9CC2-29FD-1960-1F00AEC94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15" y="1700916"/>
            <a:ext cx="823476" cy="1234912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57693" y="3181846"/>
            <a:ext cx="9577032" cy="1431612"/>
            <a:chOff x="157693" y="3181846"/>
            <a:chExt cx="9577032" cy="1431612"/>
          </a:xfrm>
        </p:grpSpPr>
        <p:pic>
          <p:nvPicPr>
            <p:cNvPr id="15" name="그림 14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1368" y="3422327"/>
              <a:ext cx="856800" cy="1141200"/>
            </a:xfrm>
            <a:prstGeom prst="rect">
              <a:avLst/>
            </a:prstGeom>
          </p:spPr>
        </p:pic>
        <p:grpSp>
          <p:nvGrpSpPr>
            <p:cNvPr id="12" name="그룹 11"/>
            <p:cNvGrpSpPr/>
            <p:nvPr/>
          </p:nvGrpSpPr>
          <p:grpSpPr>
            <a:xfrm>
              <a:off x="157693" y="3181846"/>
              <a:ext cx="9577032" cy="1431612"/>
              <a:chOff x="157693" y="3142859"/>
              <a:chExt cx="9577032" cy="1431612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3208341" y="3142859"/>
                <a:ext cx="3403924" cy="1431612"/>
                <a:chOff x="3208341" y="3142859"/>
                <a:chExt cx="3403924" cy="1431612"/>
              </a:xfrm>
            </p:grpSpPr>
            <p:pic>
              <p:nvPicPr>
                <p:cNvPr id="52" name="그림 51" descr="의류, 인간의 얼굴, 사람, 넥타이이(가) 표시된 사진&#10;&#10;자동 생성된 설명">
                  <a:extLst>
                    <a:ext uri="{FF2B5EF4-FFF2-40B4-BE49-F238E27FC236}">
                      <a16:creationId xmlns:a16="http://schemas.microsoft.com/office/drawing/2014/main" id="{70D68412-452F-662B-9E4F-3BF4F4E7158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08341" y="3433271"/>
                  <a:ext cx="876119" cy="1141200"/>
                </a:xfrm>
                <a:prstGeom prst="rect">
                  <a:avLst/>
                </a:prstGeom>
              </p:spPr>
            </p:pic>
            <p:grpSp>
              <p:nvGrpSpPr>
                <p:cNvPr id="64" name="그룹 63"/>
                <p:cNvGrpSpPr/>
                <p:nvPr/>
              </p:nvGrpSpPr>
              <p:grpSpPr>
                <a:xfrm>
                  <a:off x="3763568" y="3142859"/>
                  <a:ext cx="2848697" cy="1135793"/>
                  <a:chOff x="3771759" y="1512091"/>
                  <a:chExt cx="2848697" cy="1135793"/>
                </a:xfrm>
              </p:grpSpPr>
              <p:sp>
                <p:nvSpPr>
                  <p:cNvPr id="65" name="Google Shape;711;p39">
                    <a:extLst>
                      <a:ext uri="{FF2B5EF4-FFF2-40B4-BE49-F238E27FC236}">
                        <a16:creationId xmlns:a16="http://schemas.microsoft.com/office/drawing/2014/main" id="{AC434B59-3CFB-4A5E-837D-29E5D09AF36F}"/>
                      </a:ext>
                    </a:extLst>
                  </p:cNvPr>
                  <p:cNvSpPr txBox="1"/>
                  <p:nvPr/>
                </p:nvSpPr>
                <p:spPr>
                  <a:xfrm>
                    <a:off x="3771759" y="1512091"/>
                    <a:ext cx="1827868" cy="6155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ko-KR" b="0" i="0" u="none" strike="noStrike" cap="none" dirty="0">
                        <a:solidFill>
                          <a:srgbClr val="2F3A8F"/>
                        </a:solidFill>
                        <a:latin typeface="+mn-ea"/>
                        <a:ea typeface="+mn-ea"/>
                        <a:cs typeface="Calibri" panose="020F0502020204030204" pitchFamily="34" charset="0"/>
                        <a:sym typeface="Calibri"/>
                      </a:rPr>
                      <a:t> </a:t>
                    </a:r>
                    <a:endParaRPr b="0" i="0" u="none" strike="noStrike" cap="none" dirty="0">
                      <a:solidFill>
                        <a:srgbClr val="2F3A8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Calibri" panose="020F0502020204030204" pitchFamily="34" charset="0"/>
                      <a:sym typeface="Calibri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ko-KR" altLang="en-US" b="1" dirty="0">
                        <a:solidFill>
                          <a:srgbClr val="2F3A8F"/>
                        </a:solidFill>
                        <a:latin typeface="+mn-ea"/>
                        <a:ea typeface="+mn-ea"/>
                        <a:cs typeface="Calibri" panose="020F0502020204030204" pitchFamily="34" charset="0"/>
                        <a:sym typeface="Calibri"/>
                      </a:rPr>
                      <a:t>성주원</a:t>
                    </a:r>
                    <a:endParaRPr b="1" i="0" u="none" strike="noStrike" cap="none" dirty="0">
                      <a:solidFill>
                        <a:srgbClr val="2F3A8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Calibri" panose="020F0502020204030204" pitchFamily="34" charset="0"/>
                      <a:sym typeface="Calibri"/>
                    </a:endParaRPr>
                  </a:p>
                </p:txBody>
              </p:sp>
              <p:sp>
                <p:nvSpPr>
                  <p:cNvPr id="66" name="Google Shape;711;p39">
                    <a:extLst>
                      <a:ext uri="{FF2B5EF4-FFF2-40B4-BE49-F238E27FC236}">
                        <a16:creationId xmlns:a16="http://schemas.microsoft.com/office/drawing/2014/main" id="{CE8D05AF-E592-4AB0-B5F5-1F7E796632DE}"/>
                      </a:ext>
                    </a:extLst>
                  </p:cNvPr>
                  <p:cNvSpPr txBox="1"/>
                  <p:nvPr/>
                </p:nvSpPr>
                <p:spPr>
                  <a:xfrm>
                    <a:off x="4071789" y="2036208"/>
                    <a:ext cx="2548667" cy="61167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rtl="0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ko-KR" sz="1050" b="1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Calibri" panose="020F0502020204030204" pitchFamily="34" charset="0"/>
                        <a:sym typeface="Calibri"/>
                      </a:rPr>
                      <a:t>주요 업무</a:t>
                    </a:r>
                  </a:p>
                  <a:p>
                    <a:pPr marL="0" marR="0" lvl="0" indent="0" rtl="0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ko-KR" altLang="en-US" sz="8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Calibri" panose="020F0502020204030204" pitchFamily="34" charset="0"/>
                        <a:sym typeface="Calibri"/>
                      </a:rPr>
                      <a:t>자유 게시판</a:t>
                    </a:r>
                    <a:endParaRPr lang="en-US" altLang="ko-KR" sz="800" dirty="0">
                      <a:solidFill>
                        <a:schemeClr val="dk1"/>
                      </a:solidFill>
                      <a:latin typeface="+mn-ea"/>
                      <a:ea typeface="+mn-ea"/>
                      <a:cs typeface="Calibri" panose="020F0502020204030204" pitchFamily="34" charset="0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" name="그룹 7"/>
              <p:cNvGrpSpPr/>
              <p:nvPr/>
            </p:nvGrpSpPr>
            <p:grpSpPr>
              <a:xfrm>
                <a:off x="157693" y="3144904"/>
                <a:ext cx="3387735" cy="1424305"/>
                <a:chOff x="157693" y="3144904"/>
                <a:chExt cx="3387735" cy="1424305"/>
              </a:xfrm>
            </p:grpSpPr>
            <p:pic>
              <p:nvPicPr>
                <p:cNvPr id="54" name="그림 53" descr="의류, 사람, 넥타이, 인간의 얼굴이(가) 표시된 사진&#10;&#10;자동 생성된 설명">
                  <a:extLst>
                    <a:ext uri="{FF2B5EF4-FFF2-40B4-BE49-F238E27FC236}">
                      <a16:creationId xmlns:a16="http://schemas.microsoft.com/office/drawing/2014/main" id="{FD55DF6F-6962-5B98-1206-572101AD1A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7693" y="3427882"/>
                  <a:ext cx="855995" cy="1141327"/>
                </a:xfrm>
                <a:prstGeom prst="rect">
                  <a:avLst/>
                </a:prstGeom>
              </p:spPr>
            </p:pic>
            <p:grpSp>
              <p:nvGrpSpPr>
                <p:cNvPr id="68" name="그룹 67"/>
                <p:cNvGrpSpPr/>
                <p:nvPr/>
              </p:nvGrpSpPr>
              <p:grpSpPr>
                <a:xfrm>
                  <a:off x="696731" y="3144904"/>
                  <a:ext cx="2848697" cy="1320459"/>
                  <a:chOff x="696731" y="1514136"/>
                  <a:chExt cx="2848697" cy="1320459"/>
                </a:xfrm>
              </p:grpSpPr>
              <p:sp>
                <p:nvSpPr>
                  <p:cNvPr id="69" name="Google Shape;711;p39">
                    <a:extLst>
                      <a:ext uri="{FF2B5EF4-FFF2-40B4-BE49-F238E27FC236}">
                        <a16:creationId xmlns:a16="http://schemas.microsoft.com/office/drawing/2014/main" id="{CE8D05AF-E592-4AB0-B5F5-1F7E796632DE}"/>
                      </a:ext>
                    </a:extLst>
                  </p:cNvPr>
                  <p:cNvSpPr txBox="1"/>
                  <p:nvPr/>
                </p:nvSpPr>
                <p:spPr>
                  <a:xfrm>
                    <a:off x="996761" y="2038253"/>
                    <a:ext cx="2548667" cy="79634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rtl="0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ko-KR" sz="1050" b="1" i="0" u="none" strike="noStrike" cap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Calibri" panose="020F0502020204030204" pitchFamily="34" charset="0"/>
                        <a:sym typeface="Calibri"/>
                      </a:rPr>
                      <a:t>주요 업무</a:t>
                    </a:r>
                    <a:endParaRPr lang="en-US" altLang="ko-KR" sz="800" dirty="0">
                      <a:solidFill>
                        <a:schemeClr val="dk1"/>
                      </a:solidFill>
                      <a:latin typeface="+mn-ea"/>
                      <a:ea typeface="+mn-ea"/>
                      <a:cs typeface="Calibri" panose="020F0502020204030204" pitchFamily="34" charset="0"/>
                      <a:sym typeface="Calibri"/>
                    </a:endParaRPr>
                  </a:p>
                  <a:p>
                    <a:pPr marL="0" marR="0" lvl="0" indent="0" rtl="0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ko-KR" altLang="en-US" sz="8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Calibri" panose="020F0502020204030204" pitchFamily="34" charset="0"/>
                        <a:sym typeface="Calibri"/>
                      </a:rPr>
                      <a:t>공지사항 게시판</a:t>
                    </a:r>
                    <a:endParaRPr lang="en-US" altLang="ko-KR" sz="800" dirty="0">
                      <a:solidFill>
                        <a:schemeClr val="dk1"/>
                      </a:solidFill>
                      <a:latin typeface="+mn-ea"/>
                      <a:ea typeface="+mn-ea"/>
                      <a:cs typeface="Calibri" panose="020F0502020204030204" pitchFamily="34" charset="0"/>
                      <a:sym typeface="Calibri"/>
                    </a:endParaRPr>
                  </a:p>
                  <a:p>
                    <a:pPr marL="0" marR="0" lvl="0" indent="0" rtl="0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lang="ko-KR" altLang="en-US" sz="8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Calibri" panose="020F0502020204030204" pitchFamily="34" charset="0"/>
                        <a:sym typeface="Calibri"/>
                      </a:rPr>
                      <a:t>각 게시판 공지사항</a:t>
                    </a:r>
                    <a:endParaRPr lang="en-US" altLang="ko-KR" sz="800" dirty="0">
                      <a:solidFill>
                        <a:schemeClr val="dk1"/>
                      </a:solidFill>
                      <a:latin typeface="+mn-ea"/>
                      <a:ea typeface="+mn-ea"/>
                      <a:cs typeface="Calibri" panose="020F0502020204030204" pitchFamily="34" charset="0"/>
                      <a:sym typeface="Calibri"/>
                    </a:endParaRPr>
                  </a:p>
                </p:txBody>
              </p:sp>
              <p:sp>
                <p:nvSpPr>
                  <p:cNvPr id="70" name="Google Shape;711;p39">
                    <a:extLst>
                      <a:ext uri="{FF2B5EF4-FFF2-40B4-BE49-F238E27FC236}">
                        <a16:creationId xmlns:a16="http://schemas.microsoft.com/office/drawing/2014/main" id="{AC434B59-3CFB-4A5E-837D-29E5D09AF36F}"/>
                      </a:ext>
                    </a:extLst>
                  </p:cNvPr>
                  <p:cNvSpPr txBox="1"/>
                  <p:nvPr/>
                </p:nvSpPr>
                <p:spPr>
                  <a:xfrm>
                    <a:off x="696731" y="1514136"/>
                    <a:ext cx="1827868" cy="6155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ko-KR" b="0" i="0" u="none" strike="noStrike" cap="none" dirty="0">
                        <a:solidFill>
                          <a:srgbClr val="2F3A8F"/>
                        </a:solidFill>
                        <a:latin typeface="+mn-ea"/>
                        <a:ea typeface="+mn-ea"/>
                        <a:cs typeface="Calibri" panose="020F0502020204030204" pitchFamily="34" charset="0"/>
                        <a:sym typeface="Calibri"/>
                      </a:rPr>
                      <a:t> </a:t>
                    </a:r>
                    <a:endParaRPr lang="en-US" altLang="ko-KR" b="1" dirty="0">
                      <a:solidFill>
                        <a:srgbClr val="2F3A8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Calibri" panose="020F0502020204030204" pitchFamily="34" charset="0"/>
                      <a:sym typeface="Calibri"/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lang="ko-KR" altLang="en-US" b="1" dirty="0" err="1">
                        <a:solidFill>
                          <a:srgbClr val="2F3A8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Calibri" panose="020F0502020204030204" pitchFamily="34" charset="0"/>
                        <a:sym typeface="Calibri"/>
                      </a:rPr>
                      <a:t>조제민</a:t>
                    </a:r>
                    <a:endParaRPr b="0" i="0" u="none" strike="noStrike" cap="none" dirty="0">
                      <a:solidFill>
                        <a:srgbClr val="2F3A8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  <a:cs typeface="Calibri" panose="020F0502020204030204" pitchFamily="34" charset="0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9" name="그룹 58"/>
              <p:cNvGrpSpPr/>
              <p:nvPr/>
            </p:nvGrpSpPr>
            <p:grpSpPr>
              <a:xfrm>
                <a:off x="6832365" y="3144904"/>
                <a:ext cx="2902360" cy="1135793"/>
                <a:chOff x="6832365" y="1514136"/>
                <a:chExt cx="2902360" cy="1135793"/>
              </a:xfrm>
            </p:grpSpPr>
            <p:sp>
              <p:nvSpPr>
                <p:cNvPr id="60" name="Google Shape;711;p39">
                  <a:extLst>
                    <a:ext uri="{FF2B5EF4-FFF2-40B4-BE49-F238E27FC236}">
                      <a16:creationId xmlns:a16="http://schemas.microsoft.com/office/drawing/2014/main" id="{CE8D05AF-E592-4AB0-B5F5-1F7E796632DE}"/>
                    </a:ext>
                  </a:extLst>
                </p:cNvPr>
                <p:cNvSpPr txBox="1"/>
                <p:nvPr/>
              </p:nvSpPr>
              <p:spPr>
                <a:xfrm>
                  <a:off x="7186058" y="2038253"/>
                  <a:ext cx="2548667" cy="6116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ko-KR" sz="1050" b="1" i="0" u="none" strike="noStrike" cap="none" dirty="0">
                      <a:solidFill>
                        <a:srgbClr val="000000"/>
                      </a:solidFill>
                      <a:latin typeface="+mn-ea"/>
                      <a:ea typeface="+mn-ea"/>
                      <a:cs typeface="Calibri" panose="020F0502020204030204" pitchFamily="34" charset="0"/>
                      <a:sym typeface="Calibri"/>
                    </a:rPr>
                    <a:t>주요 업무</a:t>
                  </a:r>
                </a:p>
                <a:p>
                  <a:pPr marL="0" marR="0" lvl="0" indent="0" rtl="0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lang="ko-KR" altLang="en-US" sz="800" dirty="0">
                      <a:solidFill>
                        <a:schemeClr val="dk1"/>
                      </a:solidFill>
                      <a:latin typeface="+mn-ea"/>
                      <a:ea typeface="+mn-ea"/>
                      <a:cs typeface="Calibri" panose="020F0502020204030204" pitchFamily="34" charset="0"/>
                      <a:sym typeface="Calibri"/>
                    </a:rPr>
                    <a:t>코드 공유 게시판 </a:t>
                  </a:r>
                  <a:endParaRPr lang="en-US" altLang="ko-KR" sz="800" dirty="0">
                    <a:solidFill>
                      <a:schemeClr val="dk1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endParaRPr>
                </a:p>
              </p:txBody>
            </p:sp>
            <p:sp>
              <p:nvSpPr>
                <p:cNvPr id="61" name="Google Shape;711;p39">
                  <a:extLst>
                    <a:ext uri="{FF2B5EF4-FFF2-40B4-BE49-F238E27FC236}">
                      <a16:creationId xmlns:a16="http://schemas.microsoft.com/office/drawing/2014/main" id="{AC434B59-3CFB-4A5E-837D-29E5D09AF36F}"/>
                    </a:ext>
                  </a:extLst>
                </p:cNvPr>
                <p:cNvSpPr txBox="1"/>
                <p:nvPr/>
              </p:nvSpPr>
              <p:spPr>
                <a:xfrm>
                  <a:off x="6832365" y="1514136"/>
                  <a:ext cx="1827868" cy="6155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lang="ko-KR" b="0" i="0" u="none" strike="noStrike" cap="none" dirty="0">
                      <a:solidFill>
                        <a:srgbClr val="2F3A8F"/>
                      </a:solidFill>
                      <a:latin typeface="+mn-ea"/>
                      <a:ea typeface="+mn-ea"/>
                      <a:cs typeface="Calibri" panose="020F0502020204030204" pitchFamily="34" charset="0"/>
                      <a:sym typeface="Calibri"/>
                    </a:rPr>
                    <a:t> </a:t>
                  </a:r>
                  <a:endParaRPr b="0" i="0" u="none" strike="noStrike" cap="none" dirty="0">
                    <a:solidFill>
                      <a:srgbClr val="2F3A8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 panose="020F0502020204030204" pitchFamily="34" charset="0"/>
                    <a:sym typeface="Calibri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lang="ko-KR" altLang="en-US" b="1" dirty="0">
                      <a:solidFill>
                        <a:srgbClr val="2F3A8F"/>
                      </a:solidFill>
                      <a:latin typeface="+mn-ea"/>
                      <a:ea typeface="+mn-ea"/>
                      <a:cs typeface="Calibri" panose="020F0502020204030204" pitchFamily="34" charset="0"/>
                      <a:sym typeface="Calibri"/>
                    </a:rPr>
                    <a:t>송정훈</a:t>
                  </a:r>
                  <a:endParaRPr b="1" i="0" u="none" strike="noStrike" cap="none" dirty="0">
                    <a:solidFill>
                      <a:srgbClr val="2F3A8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 panose="020F0502020204030204" pitchFamily="34" charset="0"/>
                    <a:sym typeface="Calibri"/>
                  </a:endParaRPr>
                </a:p>
              </p:txBody>
            </p:sp>
          </p:grpSp>
        </p:grpSp>
      </p:grpSp>
      <p:grpSp>
        <p:nvGrpSpPr>
          <p:cNvPr id="240" name="그룹 1003">
            <a:extLst>
              <a:ext uri="{FF2B5EF4-FFF2-40B4-BE49-F238E27FC236}">
                <a16:creationId xmlns:a16="http://schemas.microsoft.com/office/drawing/2014/main" id="{E0BC937A-C67A-4CF5-9014-3C9374FFCBFF}"/>
              </a:ext>
            </a:extLst>
          </p:cNvPr>
          <p:cNvGrpSpPr/>
          <p:nvPr/>
        </p:nvGrpSpPr>
        <p:grpSpPr>
          <a:xfrm>
            <a:off x="3682422" y="1534907"/>
            <a:ext cx="2360820" cy="207507"/>
            <a:chOff x="6837322" y="1579717"/>
            <a:chExt cx="4913235" cy="270228"/>
          </a:xfrm>
        </p:grpSpPr>
        <p:pic>
          <p:nvPicPr>
            <p:cNvPr id="241" name="Object 8">
              <a:extLst>
                <a:ext uri="{FF2B5EF4-FFF2-40B4-BE49-F238E27FC236}">
                  <a16:creationId xmlns:a16="http://schemas.microsoft.com/office/drawing/2014/main" id="{9AC8D10D-C720-437E-9932-604DA12F8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7322" y="1579717"/>
              <a:ext cx="4913235" cy="270228"/>
            </a:xfrm>
            <a:prstGeom prst="rect">
              <a:avLst/>
            </a:prstGeom>
          </p:spPr>
        </p:pic>
      </p:grpSp>
      <p:sp>
        <p:nvSpPr>
          <p:cNvPr id="24" name="Google Shape;825;p42">
            <a:extLst>
              <a:ext uri="{FF2B5EF4-FFF2-40B4-BE49-F238E27FC236}">
                <a16:creationId xmlns:a16="http://schemas.microsoft.com/office/drawing/2014/main" id="{AA8C1A7F-38A0-434F-9534-B1D091AC5759}"/>
              </a:ext>
            </a:extLst>
          </p:cNvPr>
          <p:cNvSpPr/>
          <p:nvPr/>
        </p:nvSpPr>
        <p:spPr>
          <a:xfrm>
            <a:off x="1462478" y="868543"/>
            <a:ext cx="6504600" cy="9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900" b="0" i="0" dirty="0">
                <a:solidFill>
                  <a:srgbClr val="343541"/>
                </a:solidFill>
                <a:effectLst/>
                <a:latin typeface="+mn-ea"/>
                <a:ea typeface="+mn-ea"/>
              </a:rPr>
              <a:t>TRACE</a:t>
            </a:r>
            <a:r>
              <a:rPr lang="ko-KR" altLang="en-US" sz="900" b="0" i="0" dirty="0">
                <a:solidFill>
                  <a:srgbClr val="343541"/>
                </a:solidFill>
                <a:effectLst/>
                <a:latin typeface="+mn-ea"/>
                <a:ea typeface="+mn-ea"/>
              </a:rPr>
              <a:t>는 성장</a:t>
            </a:r>
            <a:r>
              <a:rPr lang="en-US" altLang="ko-KR" sz="900" b="0" i="0" dirty="0">
                <a:solidFill>
                  <a:srgbClr val="343541"/>
                </a:solidFill>
                <a:effectLst/>
                <a:latin typeface="+mn-ea"/>
                <a:ea typeface="+mn-ea"/>
              </a:rPr>
              <a:t>, </a:t>
            </a:r>
            <a:r>
              <a:rPr lang="ko-KR" altLang="en-US" sz="900" b="0" i="0" dirty="0">
                <a:solidFill>
                  <a:srgbClr val="343541"/>
                </a:solidFill>
                <a:effectLst/>
                <a:latin typeface="+mn-ea"/>
                <a:ea typeface="+mn-ea"/>
              </a:rPr>
              <a:t>지식 공유 및 협력적 혁신을 </a:t>
            </a:r>
            <a:r>
              <a:rPr lang="ko-KR" altLang="en-US" sz="900" b="0" i="0" dirty="0">
                <a:solidFill>
                  <a:srgbClr val="343541"/>
                </a:solidFill>
                <a:effectLst/>
                <a:latin typeface="+mn-ea"/>
                <a:ea typeface="+mn-ea"/>
                <a:cs typeface="Microsoft GothicNeo" panose="020B0503020000020004" pitchFamily="34" charset="-127"/>
              </a:rPr>
              <a:t>촉진하고</a:t>
            </a:r>
            <a:r>
              <a:rPr lang="ko-KR" altLang="en-US" sz="900" b="0" i="0" dirty="0">
                <a:solidFill>
                  <a:srgbClr val="343541"/>
                </a:solidFill>
                <a:effectLst/>
                <a:latin typeface="+mn-ea"/>
                <a:ea typeface="+mn-ea"/>
              </a:rPr>
              <a:t> 번영하는 개발 커뮤니티를 만드는 것을 목표로 합니다</a:t>
            </a:r>
            <a:r>
              <a:rPr lang="en-US" altLang="ko-KR" sz="900" b="0" i="0" dirty="0">
                <a:solidFill>
                  <a:srgbClr val="343541"/>
                </a:solidFill>
                <a:effectLst/>
                <a:latin typeface="+mn-ea"/>
                <a:ea typeface="+mn-ea"/>
              </a:rPr>
              <a:t>.</a:t>
            </a:r>
            <a:r>
              <a:rPr lang="ko-KR" altLang="en-US" sz="9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 </a:t>
            </a:r>
          </a:p>
          <a:p>
            <a:pPr algn="ctr">
              <a:lnSpc>
                <a:spcPct val="150000"/>
              </a:lnSpc>
              <a:buSzPts val="2000"/>
            </a:pPr>
            <a:r>
              <a:rPr lang="en-US" altLang="ko-KR" sz="1600" b="1" dirty="0">
                <a:solidFill>
                  <a:schemeClr val="dk1"/>
                </a:solidFill>
                <a:latin typeface="+mn-ea"/>
                <a:cs typeface="맑은 고딕 Semilight" panose="020B0502040204020203" pitchFamily="50" charset="-127"/>
              </a:rPr>
              <a:t>T</a:t>
            </a:r>
            <a:r>
              <a:rPr lang="en-US" altLang="ko-KR" sz="1600" b="1" dirty="0">
                <a:solidFill>
                  <a:srgbClr val="2F3A8F"/>
                </a:solidFill>
                <a:latin typeface="+mn-ea"/>
                <a:cs typeface="맑은 고딕 Semilight" panose="020B0502040204020203" pitchFamily="50" charset="-127"/>
              </a:rPr>
              <a:t>R</a:t>
            </a:r>
            <a:r>
              <a:rPr lang="en-US" altLang="ko-KR" sz="1600" b="1" dirty="0">
                <a:solidFill>
                  <a:srgbClr val="FE7E6D"/>
                </a:solidFill>
                <a:latin typeface="+mn-ea"/>
                <a:cs typeface="맑은 고딕 Semilight" panose="020B0502040204020203" pitchFamily="50" charset="-127"/>
              </a:rPr>
              <a:t>A</a:t>
            </a:r>
            <a:r>
              <a:rPr lang="en-US" altLang="ko-KR" sz="1600" b="1" dirty="0">
                <a:solidFill>
                  <a:schemeClr val="dk1"/>
                </a:solidFill>
                <a:latin typeface="+mn-ea"/>
                <a:cs typeface="맑은 고딕 Semilight" panose="020B0502040204020203" pitchFamily="50" charset="-127"/>
              </a:rPr>
              <a:t>CE</a:t>
            </a:r>
            <a:endParaRPr lang="en-US" altLang="ko-KR" sz="1600" dirty="0">
              <a:latin typeface="+mn-ea"/>
              <a:cs typeface="Calibri"/>
              <a:sym typeface="Calibri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팀 </a:t>
            </a:r>
            <a:r>
              <a:rPr lang="en-US" altLang="ko-KR" dirty="0"/>
              <a:t>TRACE</a:t>
            </a:r>
            <a:r>
              <a:rPr lang="ko-KR" altLang="en-US" dirty="0"/>
              <a:t> 소개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00</a:t>
            </a:r>
            <a:endParaRPr lang="ko-KR" altLang="en-US" dirty="0"/>
          </a:p>
        </p:txBody>
      </p:sp>
      <p:grpSp>
        <p:nvGrpSpPr>
          <p:cNvPr id="242" name="그룹 1004">
            <a:extLst>
              <a:ext uri="{FF2B5EF4-FFF2-40B4-BE49-F238E27FC236}">
                <a16:creationId xmlns:a16="http://schemas.microsoft.com/office/drawing/2014/main" id="{48A7A2FD-688B-4C85-BB1B-58EF6530E689}"/>
              </a:ext>
            </a:extLst>
          </p:cNvPr>
          <p:cNvGrpSpPr/>
          <p:nvPr/>
        </p:nvGrpSpPr>
        <p:grpSpPr>
          <a:xfrm>
            <a:off x="1655256" y="926203"/>
            <a:ext cx="378228" cy="372216"/>
            <a:chOff x="6350240" y="753332"/>
            <a:chExt cx="787150" cy="548727"/>
          </a:xfrm>
        </p:grpSpPr>
        <p:pic>
          <p:nvPicPr>
            <p:cNvPr id="243" name="Object 11">
              <a:extLst>
                <a:ext uri="{FF2B5EF4-FFF2-40B4-BE49-F238E27FC236}">
                  <a16:creationId xmlns:a16="http://schemas.microsoft.com/office/drawing/2014/main" id="{B307E1C1-97DA-468D-ACE4-C00FBF540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50240" y="753332"/>
              <a:ext cx="787150" cy="548727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696731" y="1512091"/>
            <a:ext cx="9037994" cy="1689790"/>
            <a:chOff x="696731" y="1512091"/>
            <a:chExt cx="9037994" cy="1689790"/>
          </a:xfrm>
        </p:grpSpPr>
        <p:grpSp>
          <p:nvGrpSpPr>
            <p:cNvPr id="6" name="그룹 5"/>
            <p:cNvGrpSpPr/>
            <p:nvPr/>
          </p:nvGrpSpPr>
          <p:grpSpPr>
            <a:xfrm>
              <a:off x="6295315" y="1514136"/>
              <a:ext cx="3439410" cy="1424178"/>
              <a:chOff x="6295315" y="1514136"/>
              <a:chExt cx="3439410" cy="1424178"/>
            </a:xfrm>
          </p:grpSpPr>
          <p:sp>
            <p:nvSpPr>
              <p:cNvPr id="39" name="Google Shape;711;p39">
                <a:extLst>
                  <a:ext uri="{FF2B5EF4-FFF2-40B4-BE49-F238E27FC236}">
                    <a16:creationId xmlns:a16="http://schemas.microsoft.com/office/drawing/2014/main" id="{CE8D05AF-E592-4AB0-B5F5-1F7E796632DE}"/>
                  </a:ext>
                </a:extLst>
              </p:cNvPr>
              <p:cNvSpPr txBox="1"/>
              <p:nvPr/>
            </p:nvSpPr>
            <p:spPr>
              <a:xfrm>
                <a:off x="7186058" y="2038253"/>
                <a:ext cx="2548667" cy="6116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ko-KR" sz="1050" b="1" i="0" u="none" strike="noStrike" cap="none" dirty="0">
                    <a:solidFill>
                      <a:srgbClr val="000000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주요 업무</a:t>
                </a:r>
              </a:p>
              <a:p>
                <a:pPr marL="0" marR="0" lvl="0" indent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altLang="ko-KR" sz="800" dirty="0">
                    <a:solidFill>
                      <a:schemeClr val="dk1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Q&amp;A </a:t>
                </a:r>
                <a:r>
                  <a:rPr lang="ko-KR" altLang="en-US" sz="800" dirty="0">
                    <a:solidFill>
                      <a:schemeClr val="dk1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게시판</a:t>
                </a:r>
                <a:endPara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endParaRPr>
              </a:p>
            </p:txBody>
          </p:sp>
          <p:sp>
            <p:nvSpPr>
              <p:cNvPr id="38" name="Google Shape;711;p39">
                <a:extLst>
                  <a:ext uri="{FF2B5EF4-FFF2-40B4-BE49-F238E27FC236}">
                    <a16:creationId xmlns:a16="http://schemas.microsoft.com/office/drawing/2014/main" id="{AC434B59-3CFB-4A5E-837D-29E5D09AF36F}"/>
                  </a:ext>
                </a:extLst>
              </p:cNvPr>
              <p:cNvSpPr txBox="1"/>
              <p:nvPr/>
            </p:nvSpPr>
            <p:spPr>
              <a:xfrm>
                <a:off x="6832365" y="1514136"/>
                <a:ext cx="1827868" cy="615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b="0" i="0" u="none" strike="noStrike" cap="none" dirty="0">
                    <a:solidFill>
                      <a:srgbClr val="2F3A8F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 </a:t>
                </a:r>
                <a:endParaRPr b="0" i="0" u="none" strike="noStrike" cap="none" dirty="0">
                  <a:solidFill>
                    <a:srgbClr val="2F3A8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altLang="en-US" b="1" dirty="0">
                    <a:solidFill>
                      <a:srgbClr val="2F3A8F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정윤호</a:t>
                </a:r>
                <a:endParaRPr b="1" i="0" u="none" strike="noStrike" cap="none" dirty="0">
                  <a:solidFill>
                    <a:srgbClr val="2F3A8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  <a:sym typeface="Calibri"/>
                </a:endParaRPr>
              </a:p>
            </p:txBody>
          </p:sp>
          <p:pic>
            <p:nvPicPr>
              <p:cNvPr id="4" name="그림 3"/>
              <p:cNvPicPr>
                <a:picLocks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5315" y="1797114"/>
                <a:ext cx="892800" cy="1141200"/>
              </a:xfrm>
              <a:prstGeom prst="rect">
                <a:avLst/>
              </a:prstGeom>
            </p:spPr>
          </p:pic>
        </p:grpSp>
        <p:grpSp>
          <p:nvGrpSpPr>
            <p:cNvPr id="5" name="그룹 4"/>
            <p:cNvGrpSpPr/>
            <p:nvPr/>
          </p:nvGrpSpPr>
          <p:grpSpPr>
            <a:xfrm>
              <a:off x="3228478" y="1512091"/>
              <a:ext cx="3383787" cy="1689790"/>
              <a:chOff x="3236669" y="1512091"/>
              <a:chExt cx="3383787" cy="1689790"/>
            </a:xfrm>
          </p:grpSpPr>
          <p:sp>
            <p:nvSpPr>
              <p:cNvPr id="233" name="Google Shape;711;p39">
                <a:extLst>
                  <a:ext uri="{FF2B5EF4-FFF2-40B4-BE49-F238E27FC236}">
                    <a16:creationId xmlns:a16="http://schemas.microsoft.com/office/drawing/2014/main" id="{AC434B59-3CFB-4A5E-837D-29E5D09AF36F}"/>
                  </a:ext>
                </a:extLst>
              </p:cNvPr>
              <p:cNvSpPr txBox="1"/>
              <p:nvPr/>
            </p:nvSpPr>
            <p:spPr>
              <a:xfrm>
                <a:off x="3771759" y="1512091"/>
                <a:ext cx="1827868" cy="615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b="0" i="0" u="none" strike="noStrike" cap="none" dirty="0">
                    <a:solidFill>
                      <a:srgbClr val="2F3A8F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 </a:t>
                </a:r>
                <a:endParaRPr b="0" i="0" u="none" strike="noStrike" cap="none" dirty="0">
                  <a:solidFill>
                    <a:srgbClr val="2F3A8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altLang="en-US" b="1" i="0" u="none" strike="noStrike" cap="none" dirty="0">
                    <a:solidFill>
                      <a:srgbClr val="2F3A8F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이준하</a:t>
                </a:r>
                <a:endParaRPr b="1" i="0" u="none" strike="noStrike" cap="none" dirty="0">
                  <a:solidFill>
                    <a:srgbClr val="2F3A8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  <a:sym typeface="Calibri"/>
                </a:endParaRPr>
              </a:p>
            </p:txBody>
          </p:sp>
          <p:sp>
            <p:nvSpPr>
              <p:cNvPr id="237" name="Google Shape;711;p39">
                <a:extLst>
                  <a:ext uri="{FF2B5EF4-FFF2-40B4-BE49-F238E27FC236}">
                    <a16:creationId xmlns:a16="http://schemas.microsoft.com/office/drawing/2014/main" id="{CE8D05AF-E592-4AB0-B5F5-1F7E796632DE}"/>
                  </a:ext>
                </a:extLst>
              </p:cNvPr>
              <p:cNvSpPr txBox="1"/>
              <p:nvPr/>
            </p:nvSpPr>
            <p:spPr>
              <a:xfrm>
                <a:off x="4071789" y="2036208"/>
                <a:ext cx="2548667" cy="11656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ko-KR" sz="1050" b="1" i="0" u="none" strike="noStrike" cap="none" dirty="0">
                    <a:solidFill>
                      <a:srgbClr val="000000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주요 업무</a:t>
                </a:r>
              </a:p>
              <a:p>
                <a:pPr marL="0" marR="0" lvl="0" indent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ko-KR" altLang="en-US" sz="800" dirty="0">
                    <a:solidFill>
                      <a:schemeClr val="dk1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멤버</a:t>
                </a:r>
                <a:r>
                  <a:rPr lang="en-US" altLang="ko-KR" sz="800" dirty="0">
                    <a:solidFill>
                      <a:schemeClr val="dk1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/</a:t>
                </a:r>
                <a:r>
                  <a:rPr lang="ko-KR" altLang="en-US" sz="800" dirty="0">
                    <a:solidFill>
                      <a:schemeClr val="dk1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관리자 페이지 </a:t>
                </a:r>
                <a:endPara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endParaRPr>
              </a:p>
              <a:p>
                <a:pPr marL="0" marR="0" lvl="0" indent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ko-KR" altLang="en-US" sz="800" dirty="0">
                    <a:solidFill>
                      <a:schemeClr val="dk1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뉴스 데이터 수집 </a:t>
                </a:r>
                <a:r>
                  <a:rPr lang="en-US" altLang="ko-KR" sz="800" dirty="0">
                    <a:solidFill>
                      <a:schemeClr val="dk1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/ </a:t>
                </a:r>
                <a:r>
                  <a:rPr lang="ko-KR" altLang="en-US" sz="800" dirty="0">
                    <a:solidFill>
                      <a:schemeClr val="dk1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시각화</a:t>
                </a:r>
                <a:endPara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endParaRPr>
              </a:p>
              <a:p>
                <a:pPr marL="0" marR="0" lvl="0" indent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-US" altLang="ko-KR" sz="800" dirty="0">
                    <a:solidFill>
                      <a:schemeClr val="dk1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1</a:t>
                </a:r>
                <a:r>
                  <a:rPr lang="ko-KR" altLang="en-US" sz="800" dirty="0">
                    <a:solidFill>
                      <a:schemeClr val="dk1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대</a:t>
                </a:r>
                <a:r>
                  <a:rPr lang="en-US" altLang="ko-KR" sz="800" dirty="0">
                    <a:solidFill>
                      <a:schemeClr val="dk1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1 </a:t>
                </a:r>
                <a:r>
                  <a:rPr lang="ko-KR" altLang="en-US" sz="800" dirty="0">
                    <a:solidFill>
                      <a:schemeClr val="dk1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문의 </a:t>
                </a:r>
                <a:r>
                  <a:rPr lang="en-US" altLang="ko-KR" sz="800" dirty="0" smtClean="0">
                    <a:solidFill>
                      <a:schemeClr val="dk1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/ </a:t>
                </a:r>
                <a:r>
                  <a:rPr lang="ko-KR" altLang="en-US" sz="800" dirty="0">
                    <a:solidFill>
                      <a:schemeClr val="dk1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신고 기능</a:t>
                </a:r>
                <a:endPara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endParaRPr>
              </a:p>
              <a:p>
                <a:pPr marL="0" marR="0" lvl="0" indent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ko-KR" altLang="en-US" sz="800" b="0" i="0" u="none" strike="noStrike" cap="none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 panose="020F0502020204030204" pitchFamily="34" charset="0"/>
                    <a:sym typeface="Calibri"/>
                  </a:rPr>
                  <a:t>실시간 채팅 </a:t>
                </a:r>
                <a:endParaRPr sz="8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  <a:sym typeface="Calibri"/>
                </a:endParaRPr>
              </a:p>
            </p:txBody>
          </p:sp>
          <p:pic>
            <p:nvPicPr>
              <p:cNvPr id="9" name="그림 8" descr="의류, 사람, 슈트, 넥타이이(가) 표시된 사진&#10;&#10;자동 생성된 설명">
                <a:extLst>
                  <a:ext uri="{FF2B5EF4-FFF2-40B4-BE49-F238E27FC236}">
                    <a16:creationId xmlns:a16="http://schemas.microsoft.com/office/drawing/2014/main" id="{BB09BBB5-CCE2-12F2-DD93-D224FA222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36669" y="1800458"/>
                <a:ext cx="855995" cy="1141327"/>
              </a:xfrm>
              <a:prstGeom prst="rect">
                <a:avLst/>
              </a:prstGeom>
            </p:spPr>
          </p:pic>
        </p:grpSp>
        <p:grpSp>
          <p:nvGrpSpPr>
            <p:cNvPr id="7" name="그룹 6"/>
            <p:cNvGrpSpPr/>
            <p:nvPr/>
          </p:nvGrpSpPr>
          <p:grpSpPr>
            <a:xfrm>
              <a:off x="696731" y="1514136"/>
              <a:ext cx="2848697" cy="1135793"/>
              <a:chOff x="696731" y="1514136"/>
              <a:chExt cx="2848697" cy="1135793"/>
            </a:xfrm>
          </p:grpSpPr>
          <p:sp>
            <p:nvSpPr>
              <p:cNvPr id="51" name="Google Shape;711;p39">
                <a:extLst>
                  <a:ext uri="{FF2B5EF4-FFF2-40B4-BE49-F238E27FC236}">
                    <a16:creationId xmlns:a16="http://schemas.microsoft.com/office/drawing/2014/main" id="{CE8D05AF-E592-4AB0-B5F5-1F7E796632DE}"/>
                  </a:ext>
                </a:extLst>
              </p:cNvPr>
              <p:cNvSpPr txBox="1"/>
              <p:nvPr/>
            </p:nvSpPr>
            <p:spPr>
              <a:xfrm>
                <a:off x="996761" y="2038253"/>
                <a:ext cx="2548667" cy="6116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ko-KR" sz="1050" b="1" i="0" u="none" strike="noStrike" cap="none" dirty="0">
                    <a:solidFill>
                      <a:srgbClr val="000000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주요 업무</a:t>
                </a:r>
              </a:p>
              <a:p>
                <a:pPr marL="0" marR="0" lvl="0" indent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ko-KR" altLang="en-US" sz="800" dirty="0">
                    <a:solidFill>
                      <a:schemeClr val="dk1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자료실 게시판</a:t>
                </a:r>
                <a:endPara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endParaRPr>
              </a:p>
            </p:txBody>
          </p:sp>
          <p:sp>
            <p:nvSpPr>
              <p:cNvPr id="44" name="Google Shape;711;p39">
                <a:extLst>
                  <a:ext uri="{FF2B5EF4-FFF2-40B4-BE49-F238E27FC236}">
                    <a16:creationId xmlns:a16="http://schemas.microsoft.com/office/drawing/2014/main" id="{AC434B59-3CFB-4A5E-837D-29E5D09AF36F}"/>
                  </a:ext>
                </a:extLst>
              </p:cNvPr>
              <p:cNvSpPr txBox="1"/>
              <p:nvPr/>
            </p:nvSpPr>
            <p:spPr>
              <a:xfrm>
                <a:off x="696731" y="1514136"/>
                <a:ext cx="1827868" cy="6155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b="0" i="0" u="none" strike="noStrike" cap="none" dirty="0">
                    <a:solidFill>
                      <a:srgbClr val="2F3A8F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 </a:t>
                </a:r>
                <a:endParaRPr lang="en-US" altLang="ko-KR" b="1" dirty="0">
                  <a:solidFill>
                    <a:srgbClr val="2F3A8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  <a:sym typeface="Calibri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altLang="en-US" b="1" i="0" u="none" strike="noStrike" cap="none" dirty="0" err="1">
                    <a:solidFill>
                      <a:srgbClr val="2F3A8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Calibri" panose="020F0502020204030204" pitchFamily="34" charset="0"/>
                    <a:sym typeface="Calibri"/>
                  </a:rPr>
                  <a:t>박호용</a:t>
                </a:r>
                <a:endParaRPr b="0" i="0" u="none" strike="noStrike" cap="none" dirty="0">
                  <a:solidFill>
                    <a:srgbClr val="2F3A8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467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0" y="1268673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3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0" y="1268673"/>
            <a:ext cx="639999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구현 화면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000" y="1268673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7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7E041B-B625-4243-91B2-2E92CEA25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813" y="1804785"/>
            <a:ext cx="953537" cy="720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32E9DF-D991-4AB0-82F7-FF8BC379F616}"/>
              </a:ext>
            </a:extLst>
          </p:cNvPr>
          <p:cNvSpPr/>
          <p:nvPr/>
        </p:nvSpPr>
        <p:spPr>
          <a:xfrm>
            <a:off x="2041813" y="1952454"/>
            <a:ext cx="3830667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647" algn="r"/>
            <a:r>
              <a:rPr lang="ko-KR" altLang="en-US" sz="285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시연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99D7EC8-1325-42B2-BC2E-CA060DE56267}"/>
              </a:ext>
            </a:extLst>
          </p:cNvPr>
          <p:cNvCxnSpPr>
            <a:cxnSpLocks/>
          </p:cNvCxnSpPr>
          <p:nvPr/>
        </p:nvCxnSpPr>
        <p:spPr>
          <a:xfrm>
            <a:off x="2041813" y="2524785"/>
            <a:ext cx="5040000" cy="0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11DE43-68B7-42A3-ABD1-4006CEF50EA6}"/>
              </a:ext>
            </a:extLst>
          </p:cNvPr>
          <p:cNvSpPr txBox="1"/>
          <p:nvPr/>
        </p:nvSpPr>
        <p:spPr>
          <a:xfrm>
            <a:off x="5654451" y="778965"/>
            <a:ext cx="1792478" cy="34624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1900" b="1" dirty="0">
                <a:solidFill>
                  <a:srgbClr val="FD7C6A">
                    <a:alpha val="78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맑은 고딕 Semilight" panose="020B0502040204020203" pitchFamily="50" charset="-127"/>
              </a:rPr>
              <a:t>5</a:t>
            </a:r>
            <a:endParaRPr lang="ko-KR" altLang="en-US" sz="21900" b="1" dirty="0">
              <a:solidFill>
                <a:srgbClr val="FD7C6A">
                  <a:alpha val="78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Google Shape;784;p41">
            <a:extLst>
              <a:ext uri="{FF2B5EF4-FFF2-40B4-BE49-F238E27FC236}">
                <a16:creationId xmlns:a16="http://schemas.microsoft.com/office/drawing/2014/main" id="{5DB42CF5-3F4E-5379-5D16-E4A991976E7B}"/>
              </a:ext>
            </a:extLst>
          </p:cNvPr>
          <p:cNvSpPr txBox="1"/>
          <p:nvPr/>
        </p:nvSpPr>
        <p:spPr>
          <a:xfrm>
            <a:off x="8004600" y="4459556"/>
            <a:ext cx="132147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T</a:t>
            </a:r>
            <a:r>
              <a:rPr lang="en-US" altLang="ko-KR" sz="2400" b="1" dirty="0">
                <a:solidFill>
                  <a:srgbClr val="0070C0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R</a:t>
            </a:r>
            <a:r>
              <a:rPr lang="en-US" altLang="ko-KR" sz="2400" b="1" dirty="0">
                <a:solidFill>
                  <a:srgbClr val="FE7E6D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A</a:t>
            </a: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CE</a:t>
            </a:r>
            <a:endParaRPr sz="2400" b="0" i="0" u="none" strike="noStrike" cap="none" dirty="0">
              <a:solidFill>
                <a:srgbClr val="000000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149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01;p16">
            <a:extLst>
              <a:ext uri="{FF2B5EF4-FFF2-40B4-BE49-F238E27FC236}">
                <a16:creationId xmlns:a16="http://schemas.microsoft.com/office/drawing/2014/main" id="{92DB1114-2508-4560-B7FA-12BC0543AD6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3651" y="1661160"/>
            <a:ext cx="3416697" cy="24781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시연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82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832E9DF-D991-4AB0-82F7-FF8BC379F616}"/>
              </a:ext>
            </a:extLst>
          </p:cNvPr>
          <p:cNvSpPr/>
          <p:nvPr/>
        </p:nvSpPr>
        <p:spPr>
          <a:xfrm>
            <a:off x="2041813" y="1952454"/>
            <a:ext cx="3830667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647" algn="r"/>
            <a:r>
              <a:rPr lang="ko-KR" altLang="en-US" sz="285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느낀 점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99D7EC8-1325-42B2-BC2E-CA060DE56267}"/>
              </a:ext>
            </a:extLst>
          </p:cNvPr>
          <p:cNvCxnSpPr>
            <a:cxnSpLocks/>
          </p:cNvCxnSpPr>
          <p:nvPr/>
        </p:nvCxnSpPr>
        <p:spPr>
          <a:xfrm>
            <a:off x="2041813" y="2524785"/>
            <a:ext cx="5040000" cy="0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11DE43-68B7-42A3-ABD1-4006CEF50EA6}"/>
              </a:ext>
            </a:extLst>
          </p:cNvPr>
          <p:cNvSpPr txBox="1"/>
          <p:nvPr/>
        </p:nvSpPr>
        <p:spPr>
          <a:xfrm>
            <a:off x="5654451" y="778965"/>
            <a:ext cx="1792478" cy="34624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1900" b="1" dirty="0">
                <a:solidFill>
                  <a:srgbClr val="FD7C6A">
                    <a:alpha val="78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맑은 고딕 Semilight" panose="020B0502040204020203" pitchFamily="50" charset="-127"/>
              </a:rPr>
              <a:t>6</a:t>
            </a:r>
            <a:endParaRPr lang="ko-KR" altLang="en-US" sz="21900" b="1" dirty="0">
              <a:solidFill>
                <a:srgbClr val="FD7C6A">
                  <a:alpha val="78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148840" y="1952454"/>
            <a:ext cx="678021" cy="424986"/>
          </a:xfrm>
          <a:prstGeom prst="wedgeRoundRectCallou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784;p41">
            <a:extLst>
              <a:ext uri="{FF2B5EF4-FFF2-40B4-BE49-F238E27FC236}">
                <a16:creationId xmlns:a16="http://schemas.microsoft.com/office/drawing/2014/main" id="{5DB42CF5-3F4E-5379-5D16-E4A991976E7B}"/>
              </a:ext>
            </a:extLst>
          </p:cNvPr>
          <p:cNvSpPr txBox="1"/>
          <p:nvPr/>
        </p:nvSpPr>
        <p:spPr>
          <a:xfrm>
            <a:off x="8004600" y="4459556"/>
            <a:ext cx="132147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T</a:t>
            </a:r>
            <a:r>
              <a:rPr lang="en-US" altLang="ko-KR" sz="2400" b="1" dirty="0">
                <a:solidFill>
                  <a:srgbClr val="0070C0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R</a:t>
            </a:r>
            <a:r>
              <a:rPr lang="en-US" altLang="ko-KR" sz="2400" b="1" dirty="0">
                <a:solidFill>
                  <a:srgbClr val="FE7E6D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A</a:t>
            </a: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CE</a:t>
            </a:r>
            <a:endParaRPr sz="2400" b="0" i="0" u="none" strike="noStrike" cap="none" dirty="0">
              <a:solidFill>
                <a:srgbClr val="000000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505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보완할 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00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5111274" y="1468012"/>
            <a:ext cx="3411438" cy="2158719"/>
            <a:chOff x="6805175" y="1457926"/>
            <a:chExt cx="2941825" cy="429585"/>
          </a:xfrm>
        </p:grpSpPr>
        <p:sp>
          <p:nvSpPr>
            <p:cNvPr id="17" name="Google Shape;711;p39">
              <a:extLst>
                <a:ext uri="{FF2B5EF4-FFF2-40B4-BE49-F238E27FC236}">
                  <a16:creationId xmlns:a16="http://schemas.microsoft.com/office/drawing/2014/main" id="{AC434B59-3CFB-4A5E-837D-29E5D09AF36F}"/>
                </a:ext>
              </a:extLst>
            </p:cNvPr>
            <p:cNvSpPr txBox="1"/>
            <p:nvPr/>
          </p:nvSpPr>
          <p:spPr>
            <a:xfrm>
              <a:off x="6805175" y="1487432"/>
              <a:ext cx="1827868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b="0" i="0" u="none" strike="noStrike" cap="none" dirty="0">
                  <a:solidFill>
                    <a:srgbClr val="2F3A8F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 </a:t>
              </a:r>
              <a:endParaRPr b="0" i="0" u="none" strike="noStrike" cap="none" dirty="0">
                <a:solidFill>
                  <a:srgbClr val="2F3A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4" name="Google Shape;711;p39">
              <a:extLst>
                <a:ext uri="{FF2B5EF4-FFF2-40B4-BE49-F238E27FC236}">
                  <a16:creationId xmlns:a16="http://schemas.microsoft.com/office/drawing/2014/main" id="{CE8D05AF-E592-4AB0-B5F5-1F7E796632DE}"/>
                </a:ext>
              </a:extLst>
            </p:cNvPr>
            <p:cNvSpPr txBox="1"/>
            <p:nvPr/>
          </p:nvSpPr>
          <p:spPr>
            <a:xfrm>
              <a:off x="7198333" y="1457926"/>
              <a:ext cx="2548667" cy="268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050" b="1" dirty="0"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좋았던 점</a:t>
              </a:r>
            </a:p>
            <a:p>
              <a:pPr lvl="0">
                <a:lnSpc>
                  <a:spcPct val="150000"/>
                </a:lnSpc>
                <a:buSzPts val="1600"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프로젝트 중 조원들과 지속적으로 소통하며 진행했다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.</a:t>
              </a:r>
            </a:p>
            <a:p>
              <a:pPr lvl="0">
                <a:lnSpc>
                  <a:spcPct val="150000"/>
                </a:lnSpc>
                <a:buSzPts val="1600"/>
              </a:pPr>
              <a:r>
                <a:rPr lang="ko-KR" altLang="en-US" sz="800" dirty="0" smtClean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스프링부트를 공부해서 </a:t>
              </a: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적용했다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.</a:t>
              </a:r>
            </a:p>
            <a:p>
              <a:pPr lvl="0">
                <a:lnSpc>
                  <a:spcPct val="150000"/>
                </a:lnSpc>
                <a:buSzPts val="1600"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생각하지 못했던 문제점들을 마주치고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그것들을 해결하면서 많은 것들을 배울 수 있었다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.</a:t>
              </a:r>
            </a:p>
            <a:p>
              <a:pPr lvl="0">
                <a:lnSpc>
                  <a:spcPct val="150000"/>
                </a:lnSpc>
                <a:buSzPts val="1600"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생각했던 기능들을 대부분 구현할 수 있었다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.</a:t>
              </a:r>
            </a:p>
          </p:txBody>
        </p:sp>
      </p:grpSp>
      <p:sp>
        <p:nvSpPr>
          <p:cNvPr id="11" name="Google Shape;711;p39">
            <a:extLst>
              <a:ext uri="{FF2B5EF4-FFF2-40B4-BE49-F238E27FC236}">
                <a16:creationId xmlns:a16="http://schemas.microsoft.com/office/drawing/2014/main" id="{CE8D05AF-E592-4AB0-B5F5-1F7E796632DE}"/>
              </a:ext>
            </a:extLst>
          </p:cNvPr>
          <p:cNvSpPr txBox="1"/>
          <p:nvPr/>
        </p:nvSpPr>
        <p:spPr>
          <a:xfrm>
            <a:off x="5567193" y="3192193"/>
            <a:ext cx="2955519" cy="116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050" b="1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개선하고 싶은 점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미처 삭제되지 않고 남은 임시 파일을 삭제하는 기능 추가</a:t>
            </a:r>
            <a:endParaRPr lang="en-US" altLang="ko-KR" sz="800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  <a:sym typeface="Calibri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업로드한 파일을 수정하는 기능 추가</a:t>
            </a:r>
            <a:endParaRPr lang="en-US" altLang="ko-KR" sz="800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  <a:sym typeface="Calibri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게시판 디자인 개선</a:t>
            </a:r>
            <a:endParaRPr lang="en-US" altLang="ko-KR" sz="800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  <a:sym typeface="Calibri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조회수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, 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추천수 순으로 정렬하는 기능 추가</a:t>
            </a:r>
            <a:endParaRPr lang="en-US" altLang="ko-KR" sz="800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0C50DB-9CC2-29FD-1960-1F00AEC94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98" y="1957281"/>
            <a:ext cx="823476" cy="1234912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1764165" y="1743104"/>
            <a:ext cx="2972399" cy="1151638"/>
            <a:chOff x="1764165" y="1743104"/>
            <a:chExt cx="2972399" cy="1151638"/>
          </a:xfrm>
        </p:grpSpPr>
        <p:sp>
          <p:nvSpPr>
            <p:cNvPr id="19" name="Google Shape;711;p39">
              <a:extLst>
                <a:ext uri="{FF2B5EF4-FFF2-40B4-BE49-F238E27FC236}">
                  <a16:creationId xmlns:a16="http://schemas.microsoft.com/office/drawing/2014/main" id="{CE8D05AF-E592-4AB0-B5F5-1F7E796632DE}"/>
                </a:ext>
              </a:extLst>
            </p:cNvPr>
            <p:cNvSpPr txBox="1"/>
            <p:nvPr/>
          </p:nvSpPr>
          <p:spPr>
            <a:xfrm>
              <a:off x="2187897" y="2283066"/>
              <a:ext cx="2548667" cy="611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05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주요 업무</a:t>
              </a: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자료실 게시판</a:t>
              </a:r>
              <a:endParaRPr sz="8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20" name="Google Shape;711;p39">
              <a:extLst>
                <a:ext uri="{FF2B5EF4-FFF2-40B4-BE49-F238E27FC236}">
                  <a16:creationId xmlns:a16="http://schemas.microsoft.com/office/drawing/2014/main" id="{AC434B59-3CFB-4A5E-837D-29E5D09AF36F}"/>
                </a:ext>
              </a:extLst>
            </p:cNvPr>
            <p:cNvSpPr txBox="1"/>
            <p:nvPr/>
          </p:nvSpPr>
          <p:spPr>
            <a:xfrm>
              <a:off x="1764165" y="1743104"/>
              <a:ext cx="1827868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b="0" i="0" u="none" strike="noStrike" cap="none" dirty="0">
                  <a:solidFill>
                    <a:srgbClr val="2F3A8F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 </a:t>
              </a:r>
              <a:endParaRPr b="0" i="0" u="none" strike="noStrike" cap="none" dirty="0">
                <a:solidFill>
                  <a:srgbClr val="2F3A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b="1" i="0" u="none" strike="noStrike" cap="none" dirty="0" err="1">
                  <a:solidFill>
                    <a:srgbClr val="2F3A8F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박호용</a:t>
              </a:r>
              <a:endParaRPr b="1" i="0" u="none" strike="noStrike" cap="none" dirty="0">
                <a:solidFill>
                  <a:srgbClr val="2F3A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77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보완할 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00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5111274" y="1359734"/>
            <a:ext cx="3411438" cy="2266995"/>
            <a:chOff x="6805175" y="1436379"/>
            <a:chExt cx="2941825" cy="451132"/>
          </a:xfrm>
        </p:grpSpPr>
        <p:sp>
          <p:nvSpPr>
            <p:cNvPr id="17" name="Google Shape;711;p39">
              <a:extLst>
                <a:ext uri="{FF2B5EF4-FFF2-40B4-BE49-F238E27FC236}">
                  <a16:creationId xmlns:a16="http://schemas.microsoft.com/office/drawing/2014/main" id="{AC434B59-3CFB-4A5E-837D-29E5D09AF36F}"/>
                </a:ext>
              </a:extLst>
            </p:cNvPr>
            <p:cNvSpPr txBox="1"/>
            <p:nvPr/>
          </p:nvSpPr>
          <p:spPr>
            <a:xfrm>
              <a:off x="6805175" y="1487432"/>
              <a:ext cx="1827868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b="0" i="0" u="none" strike="noStrike" cap="none" dirty="0">
                  <a:solidFill>
                    <a:srgbClr val="2F3A8F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 </a:t>
              </a:r>
              <a:endParaRPr b="0" i="0" u="none" strike="noStrike" cap="none" dirty="0">
                <a:solidFill>
                  <a:srgbClr val="2F3A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4" name="Google Shape;711;p39">
              <a:extLst>
                <a:ext uri="{FF2B5EF4-FFF2-40B4-BE49-F238E27FC236}">
                  <a16:creationId xmlns:a16="http://schemas.microsoft.com/office/drawing/2014/main" id="{CE8D05AF-E592-4AB0-B5F5-1F7E796632DE}"/>
                </a:ext>
              </a:extLst>
            </p:cNvPr>
            <p:cNvSpPr txBox="1"/>
            <p:nvPr/>
          </p:nvSpPr>
          <p:spPr>
            <a:xfrm>
              <a:off x="7198333" y="1436379"/>
              <a:ext cx="2548667" cy="305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050" b="1" dirty="0"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좋았던 점</a:t>
              </a:r>
            </a:p>
            <a:p>
              <a:pPr lvl="0">
                <a:lnSpc>
                  <a:spcPct val="150000"/>
                </a:lnSpc>
                <a:buSzPts val="1600"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첫 개발 프로젝트 경험</a:t>
              </a:r>
              <a:endPara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endParaRPr>
            </a:p>
            <a:p>
              <a:pPr lvl="0">
                <a:lnSpc>
                  <a:spcPct val="150000"/>
                </a:lnSpc>
                <a:buSzPts val="1600"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협업 툴 활용 팀원들과 매주 프로젝트 진행상황 공유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.</a:t>
              </a:r>
            </a:p>
            <a:p>
              <a:pPr lvl="0">
                <a:lnSpc>
                  <a:spcPct val="150000"/>
                </a:lnSpc>
                <a:buSzPts val="1600"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다양한 환경 속 생각치 못한 버그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에러 해결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.</a:t>
              </a:r>
            </a:p>
            <a:p>
              <a:pPr lvl="0">
                <a:lnSpc>
                  <a:spcPct val="150000"/>
                </a:lnSpc>
                <a:buSzPts val="1600"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매일 개발일지 작성 및 각종 에러 정리 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+ </a:t>
              </a: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팀원과 공유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.</a:t>
              </a:r>
            </a:p>
            <a:p>
              <a:pPr lvl="0">
                <a:lnSpc>
                  <a:spcPct val="150000"/>
                </a:lnSpc>
                <a:buSzPts val="1600"/>
              </a:pPr>
              <a:r>
                <a:rPr lang="en-US" altLang="ko-KR" sz="800" dirty="0" err="1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Hadopp</a:t>
              </a: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 </a:t>
              </a:r>
              <a:r>
                <a:rPr lang="ko-KR" altLang="en-US" sz="800" dirty="0" err="1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활용전처리</a:t>
              </a: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 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+ Python </a:t>
              </a: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데이터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 </a:t>
              </a: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수집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/</a:t>
              </a: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시각화</a:t>
              </a:r>
              <a:endPara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endParaRPr>
            </a:p>
            <a:p>
              <a:pPr lvl="0">
                <a:lnSpc>
                  <a:spcPct val="150000"/>
                </a:lnSpc>
                <a:buSzPts val="1600"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다양한 라이브러리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+</a:t>
              </a: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프레임워크 활용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.</a:t>
              </a:r>
            </a:p>
          </p:txBody>
        </p:sp>
      </p:grpSp>
      <p:pic>
        <p:nvPicPr>
          <p:cNvPr id="9" name="그림 8" descr="의류, 사람, 슈트, 넥타이이(가) 표시된 사진&#10;&#10;자동 생성된 설명">
            <a:extLst>
              <a:ext uri="{FF2B5EF4-FFF2-40B4-BE49-F238E27FC236}">
                <a16:creationId xmlns:a16="http://schemas.microsoft.com/office/drawing/2014/main" id="{BB09BBB5-CCE2-12F2-DD93-D224FA222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798" y="2050866"/>
            <a:ext cx="855995" cy="1141327"/>
          </a:xfrm>
          <a:prstGeom prst="rect">
            <a:avLst/>
          </a:prstGeom>
        </p:spPr>
      </p:pic>
      <p:sp>
        <p:nvSpPr>
          <p:cNvPr id="11" name="Google Shape;711;p39">
            <a:extLst>
              <a:ext uri="{FF2B5EF4-FFF2-40B4-BE49-F238E27FC236}">
                <a16:creationId xmlns:a16="http://schemas.microsoft.com/office/drawing/2014/main" id="{CE8D05AF-E592-4AB0-B5F5-1F7E796632DE}"/>
              </a:ext>
            </a:extLst>
          </p:cNvPr>
          <p:cNvSpPr txBox="1"/>
          <p:nvPr/>
        </p:nvSpPr>
        <p:spPr>
          <a:xfrm>
            <a:off x="5567193" y="3193127"/>
            <a:ext cx="2955519" cy="153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050" b="1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개선하고 싶은 점</a:t>
            </a:r>
          </a:p>
          <a:p>
            <a:pPr lvl="0">
              <a:lnSpc>
                <a:spcPct val="150000"/>
              </a:lnSpc>
              <a:buSzPts val="1600"/>
            </a:pP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Session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이 아닌 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JWT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를 활용한 로그인 시스템</a:t>
            </a:r>
            <a:endParaRPr lang="en-US" altLang="ko-KR" sz="800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  <a:sym typeface="Calibri"/>
            </a:endParaRPr>
          </a:p>
          <a:p>
            <a:pPr lvl="0">
              <a:lnSpc>
                <a:spcPct val="150000"/>
              </a:lnSpc>
              <a:buSzPts val="1600"/>
            </a:pP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기간 내에 기능 완성을 위해 많은 기능을 만들다 보니 기능에 디테일 부분 문제 다소 발생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.</a:t>
            </a:r>
          </a:p>
          <a:p>
            <a:pPr lvl="0">
              <a:lnSpc>
                <a:spcPct val="150000"/>
              </a:lnSpc>
              <a:buSzPts val="1600"/>
            </a:pP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팀원들과 각 기능 코드 리뷰 진행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/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코드 수정 </a:t>
            </a:r>
            <a:endParaRPr lang="en-US" altLang="ko-KR" sz="800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  <a:sym typeface="Calibri"/>
            </a:endParaRPr>
          </a:p>
          <a:p>
            <a:pPr lvl="0">
              <a:lnSpc>
                <a:spcPct val="150000"/>
              </a:lnSpc>
              <a:buSzPts val="1600"/>
            </a:pP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React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로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 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구현</a:t>
            </a:r>
            <a:endParaRPr lang="en-US" altLang="ko-KR" sz="800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  <a:sym typeface="Calibri"/>
            </a:endParaRPr>
          </a:p>
          <a:p>
            <a:pPr lvl="0">
              <a:lnSpc>
                <a:spcPct val="150000"/>
              </a:lnSpc>
              <a:buSzPts val="1600"/>
            </a:pP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AI 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기능 추가 적용</a:t>
            </a:r>
            <a:endParaRPr lang="en-US" altLang="ko-KR" sz="800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64165" y="1743104"/>
            <a:ext cx="2972399" cy="1705635"/>
            <a:chOff x="1764165" y="1743104"/>
            <a:chExt cx="2972399" cy="1705635"/>
          </a:xfrm>
        </p:grpSpPr>
        <p:sp>
          <p:nvSpPr>
            <p:cNvPr id="10" name="Google Shape;711;p39">
              <a:extLst>
                <a:ext uri="{FF2B5EF4-FFF2-40B4-BE49-F238E27FC236}">
                  <a16:creationId xmlns:a16="http://schemas.microsoft.com/office/drawing/2014/main" id="{CE8D05AF-E592-4AB0-B5F5-1F7E796632DE}"/>
                </a:ext>
              </a:extLst>
            </p:cNvPr>
            <p:cNvSpPr txBox="1"/>
            <p:nvPr/>
          </p:nvSpPr>
          <p:spPr>
            <a:xfrm>
              <a:off x="2187897" y="2283066"/>
              <a:ext cx="2548667" cy="11656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05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주요 업무</a:t>
              </a: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멤버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/</a:t>
              </a: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관리자 페이지 </a:t>
              </a:r>
              <a:endPara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endParaRP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뉴스 데이터 수집 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/ </a:t>
              </a: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시각화</a:t>
              </a:r>
              <a:endPara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endParaRP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1</a:t>
              </a: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대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1 </a:t>
              </a: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문의 게시판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/ </a:t>
              </a: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신고 기능</a:t>
              </a:r>
              <a:endPara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endParaRP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800" b="0" i="0" u="none" strike="noStrike" cap="none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  <a:sym typeface="Calibri"/>
                </a:rPr>
                <a:t>실시간 채팅 </a:t>
              </a:r>
              <a:endParaRPr sz="8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2" name="Google Shape;711;p39">
              <a:extLst>
                <a:ext uri="{FF2B5EF4-FFF2-40B4-BE49-F238E27FC236}">
                  <a16:creationId xmlns:a16="http://schemas.microsoft.com/office/drawing/2014/main" id="{AC434B59-3CFB-4A5E-837D-29E5D09AF36F}"/>
                </a:ext>
              </a:extLst>
            </p:cNvPr>
            <p:cNvSpPr txBox="1"/>
            <p:nvPr/>
          </p:nvSpPr>
          <p:spPr>
            <a:xfrm>
              <a:off x="1764165" y="1743104"/>
              <a:ext cx="1827868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b="0" i="0" u="none" strike="noStrike" cap="none" dirty="0">
                  <a:solidFill>
                    <a:srgbClr val="2F3A8F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 </a:t>
              </a:r>
              <a:endParaRPr b="0" i="0" u="none" strike="noStrike" cap="none" dirty="0">
                <a:solidFill>
                  <a:srgbClr val="2F3A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b="1" i="0" u="none" strike="noStrike" cap="none" dirty="0">
                  <a:solidFill>
                    <a:srgbClr val="2F3A8F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이준하</a:t>
              </a:r>
              <a:endParaRPr b="1" i="0" u="none" strike="noStrike" cap="none" dirty="0">
                <a:solidFill>
                  <a:srgbClr val="2F3A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364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764165" y="1743104"/>
            <a:ext cx="2972399" cy="1151638"/>
            <a:chOff x="1764165" y="1743104"/>
            <a:chExt cx="2972399" cy="1151638"/>
          </a:xfrm>
        </p:grpSpPr>
        <p:sp>
          <p:nvSpPr>
            <p:cNvPr id="19" name="Google Shape;711;p39">
              <a:extLst>
                <a:ext uri="{FF2B5EF4-FFF2-40B4-BE49-F238E27FC236}">
                  <a16:creationId xmlns:a16="http://schemas.microsoft.com/office/drawing/2014/main" id="{CE8D05AF-E592-4AB0-B5F5-1F7E796632DE}"/>
                </a:ext>
              </a:extLst>
            </p:cNvPr>
            <p:cNvSpPr txBox="1"/>
            <p:nvPr/>
          </p:nvSpPr>
          <p:spPr>
            <a:xfrm>
              <a:off x="2187897" y="2283066"/>
              <a:ext cx="2548667" cy="611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05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주요 업무</a:t>
              </a: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Q&amp;A</a:t>
              </a: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 게시판</a:t>
              </a:r>
              <a:endParaRPr sz="8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20" name="Google Shape;711;p39">
              <a:extLst>
                <a:ext uri="{FF2B5EF4-FFF2-40B4-BE49-F238E27FC236}">
                  <a16:creationId xmlns:a16="http://schemas.microsoft.com/office/drawing/2014/main" id="{AC434B59-3CFB-4A5E-837D-29E5D09AF36F}"/>
                </a:ext>
              </a:extLst>
            </p:cNvPr>
            <p:cNvSpPr txBox="1"/>
            <p:nvPr/>
          </p:nvSpPr>
          <p:spPr>
            <a:xfrm>
              <a:off x="1764165" y="1743104"/>
              <a:ext cx="1827868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b="0" i="0" u="none" strike="noStrike" cap="none" dirty="0">
                  <a:solidFill>
                    <a:srgbClr val="2F3A8F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 </a:t>
              </a:r>
              <a:endParaRPr b="0" i="0" u="none" strike="noStrike" cap="none" dirty="0">
                <a:solidFill>
                  <a:srgbClr val="2F3A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b="1" dirty="0">
                  <a:solidFill>
                    <a:srgbClr val="2F3A8F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정윤호</a:t>
              </a:r>
              <a:endParaRPr b="1" i="0" u="none" strike="noStrike" cap="none" dirty="0">
                <a:solidFill>
                  <a:srgbClr val="2F3A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</p:txBody>
        </p:sp>
      </p:grpSp>
      <p:pic>
        <p:nvPicPr>
          <p:cNvPr id="12" name="그림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98" y="2050993"/>
            <a:ext cx="892800" cy="114120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보완할 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00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5111274" y="1468012"/>
            <a:ext cx="3411438" cy="2158719"/>
            <a:chOff x="6805175" y="1457926"/>
            <a:chExt cx="2941825" cy="429585"/>
          </a:xfrm>
        </p:grpSpPr>
        <p:sp>
          <p:nvSpPr>
            <p:cNvPr id="17" name="Google Shape;711;p39">
              <a:extLst>
                <a:ext uri="{FF2B5EF4-FFF2-40B4-BE49-F238E27FC236}">
                  <a16:creationId xmlns:a16="http://schemas.microsoft.com/office/drawing/2014/main" id="{AC434B59-3CFB-4A5E-837D-29E5D09AF36F}"/>
                </a:ext>
              </a:extLst>
            </p:cNvPr>
            <p:cNvSpPr txBox="1"/>
            <p:nvPr/>
          </p:nvSpPr>
          <p:spPr>
            <a:xfrm>
              <a:off x="6805175" y="1487432"/>
              <a:ext cx="1827868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b="0" i="0" u="none" strike="noStrike" cap="none" dirty="0">
                  <a:solidFill>
                    <a:srgbClr val="2F3A8F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 </a:t>
              </a:r>
              <a:endParaRPr b="0" i="0" u="none" strike="noStrike" cap="none" dirty="0">
                <a:solidFill>
                  <a:srgbClr val="2F3A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4" name="Google Shape;711;p39">
              <a:extLst>
                <a:ext uri="{FF2B5EF4-FFF2-40B4-BE49-F238E27FC236}">
                  <a16:creationId xmlns:a16="http://schemas.microsoft.com/office/drawing/2014/main" id="{CE8D05AF-E592-4AB0-B5F5-1F7E796632DE}"/>
                </a:ext>
              </a:extLst>
            </p:cNvPr>
            <p:cNvSpPr txBox="1"/>
            <p:nvPr/>
          </p:nvSpPr>
          <p:spPr>
            <a:xfrm>
              <a:off x="7198333" y="1457926"/>
              <a:ext cx="2548667" cy="305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050" b="1" dirty="0"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좋았던 점</a:t>
              </a: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프로젝트를 진행하면서 팀원들과 적극적으로 소통했다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.</a:t>
              </a: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정규 커리큘럼 외의 기술을 공부하며 적용했다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.</a:t>
              </a: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여러 가지 오류나 문제점을 마주치고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팀원들과 함께 해결하며 많은 것들을 배울 수 있었다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.</a:t>
              </a: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협업 툴을 통해 현재 프로젝트의 진행 상황을 팀원들과 공유할 수 있었다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.</a:t>
              </a:r>
            </a:p>
          </p:txBody>
        </p:sp>
      </p:grpSp>
      <p:sp>
        <p:nvSpPr>
          <p:cNvPr id="11" name="Google Shape;711;p39">
            <a:extLst>
              <a:ext uri="{FF2B5EF4-FFF2-40B4-BE49-F238E27FC236}">
                <a16:creationId xmlns:a16="http://schemas.microsoft.com/office/drawing/2014/main" id="{CE8D05AF-E592-4AB0-B5F5-1F7E796632DE}"/>
              </a:ext>
            </a:extLst>
          </p:cNvPr>
          <p:cNvSpPr txBox="1"/>
          <p:nvPr/>
        </p:nvSpPr>
        <p:spPr>
          <a:xfrm>
            <a:off x="5567193" y="3192193"/>
            <a:ext cx="2955519" cy="1350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050" b="1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개선하고 싶은 점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Base64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로 이미지가 나오게 되어 있어 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DB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에서 많은 용량을 차지하는데 이것을 이미지업로드 및 삭제 방식으로 변경</a:t>
            </a:r>
            <a:endParaRPr lang="en-US" altLang="ko-KR" sz="800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  <a:sym typeface="Calibri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게시판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 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디자인 </a:t>
            </a:r>
            <a:r>
              <a:rPr lang="ko-KR" altLang="en-US" sz="800" dirty="0" smtClean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개선</a:t>
            </a:r>
            <a:endParaRPr lang="en-US" altLang="ko-KR" sz="800" dirty="0" smtClean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  <a:sym typeface="Calibri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800" dirty="0" smtClean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추천수</a:t>
            </a:r>
            <a:r>
              <a:rPr lang="en-US" altLang="ko-KR" sz="800" dirty="0" smtClean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, </a:t>
            </a:r>
            <a:r>
              <a:rPr lang="ko-KR" altLang="en-US" sz="800" dirty="0" smtClean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조회수 순으로 정렬되어 있는 게시판</a:t>
            </a:r>
            <a:endParaRPr lang="en-US" altLang="ko-KR" sz="800" dirty="0" smtClean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  <a:sym typeface="Calibri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800" dirty="0" smtClean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포인트 기능 추가</a:t>
            </a:r>
            <a:endParaRPr lang="en-US" altLang="ko-KR" sz="800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148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1764165" y="1743104"/>
            <a:ext cx="2972399" cy="1336304"/>
            <a:chOff x="1764165" y="1743104"/>
            <a:chExt cx="2972399" cy="1336304"/>
          </a:xfrm>
        </p:grpSpPr>
        <p:sp>
          <p:nvSpPr>
            <p:cNvPr id="15" name="Google Shape;711;p39">
              <a:extLst>
                <a:ext uri="{FF2B5EF4-FFF2-40B4-BE49-F238E27FC236}">
                  <a16:creationId xmlns:a16="http://schemas.microsoft.com/office/drawing/2014/main" id="{CE8D05AF-E592-4AB0-B5F5-1F7E796632DE}"/>
                </a:ext>
              </a:extLst>
            </p:cNvPr>
            <p:cNvSpPr txBox="1"/>
            <p:nvPr/>
          </p:nvSpPr>
          <p:spPr>
            <a:xfrm>
              <a:off x="2187897" y="2283066"/>
              <a:ext cx="2548667" cy="7963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05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주요 업무</a:t>
              </a: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공지사항 게시판</a:t>
              </a:r>
              <a:endPara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endParaRP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800" b="0" i="0" u="none" strike="noStrike" cap="none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각 게시판 공지사항</a:t>
              </a:r>
              <a:endParaRPr sz="8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6" name="Google Shape;711;p39">
              <a:extLst>
                <a:ext uri="{FF2B5EF4-FFF2-40B4-BE49-F238E27FC236}">
                  <a16:creationId xmlns:a16="http://schemas.microsoft.com/office/drawing/2014/main" id="{AC434B59-3CFB-4A5E-837D-29E5D09AF36F}"/>
                </a:ext>
              </a:extLst>
            </p:cNvPr>
            <p:cNvSpPr txBox="1"/>
            <p:nvPr/>
          </p:nvSpPr>
          <p:spPr>
            <a:xfrm>
              <a:off x="1764165" y="1743104"/>
              <a:ext cx="1827868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b="0" i="0" u="none" strike="noStrike" cap="none" dirty="0">
                  <a:solidFill>
                    <a:srgbClr val="2F3A8F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 </a:t>
              </a:r>
              <a:endParaRPr b="0" i="0" u="none" strike="noStrike" cap="none" dirty="0">
                <a:solidFill>
                  <a:srgbClr val="2F3A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b="1" dirty="0" err="1">
                  <a:solidFill>
                    <a:srgbClr val="2F3A8F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조제민</a:t>
              </a:r>
              <a:endParaRPr b="1" i="0" u="none" strike="noStrike" cap="none" dirty="0">
                <a:solidFill>
                  <a:srgbClr val="2F3A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</p:txBody>
        </p:sp>
      </p:grp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보완할 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00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5111274" y="1468012"/>
            <a:ext cx="3486626" cy="2158719"/>
            <a:chOff x="6805175" y="1457926"/>
            <a:chExt cx="2941825" cy="429585"/>
          </a:xfrm>
        </p:grpSpPr>
        <p:sp>
          <p:nvSpPr>
            <p:cNvPr id="17" name="Google Shape;711;p39">
              <a:extLst>
                <a:ext uri="{FF2B5EF4-FFF2-40B4-BE49-F238E27FC236}">
                  <a16:creationId xmlns:a16="http://schemas.microsoft.com/office/drawing/2014/main" id="{AC434B59-3CFB-4A5E-837D-29E5D09AF36F}"/>
                </a:ext>
              </a:extLst>
            </p:cNvPr>
            <p:cNvSpPr txBox="1"/>
            <p:nvPr/>
          </p:nvSpPr>
          <p:spPr>
            <a:xfrm>
              <a:off x="6805175" y="1487432"/>
              <a:ext cx="1827868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b="0" i="0" u="none" strike="noStrike" cap="none" dirty="0">
                  <a:solidFill>
                    <a:srgbClr val="2F3A8F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 </a:t>
              </a:r>
              <a:endParaRPr b="0" i="0" u="none" strike="noStrike" cap="none" dirty="0">
                <a:solidFill>
                  <a:srgbClr val="2F3A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4" name="Google Shape;711;p39">
              <a:extLst>
                <a:ext uri="{FF2B5EF4-FFF2-40B4-BE49-F238E27FC236}">
                  <a16:creationId xmlns:a16="http://schemas.microsoft.com/office/drawing/2014/main" id="{CE8D05AF-E592-4AB0-B5F5-1F7E796632DE}"/>
                </a:ext>
              </a:extLst>
            </p:cNvPr>
            <p:cNvSpPr txBox="1"/>
            <p:nvPr/>
          </p:nvSpPr>
          <p:spPr>
            <a:xfrm>
              <a:off x="7198333" y="1457926"/>
              <a:ext cx="2548667" cy="268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050" b="1" dirty="0"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좋았던 점</a:t>
              </a:r>
            </a:p>
            <a:p>
              <a:pPr lvl="0">
                <a:lnSpc>
                  <a:spcPct val="150000"/>
                </a:lnSpc>
                <a:buSzPts val="1600"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팀원과 지속적인 소통을 하며 프로젝트를 기간 내에 완성했다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.</a:t>
              </a:r>
            </a:p>
            <a:p>
              <a:pPr lvl="0">
                <a:lnSpc>
                  <a:spcPct val="150000"/>
                </a:lnSpc>
                <a:buSzPts val="1600"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정규 커리큘럼 외의 기술을 공부하고 실제 적용했다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.</a:t>
              </a:r>
            </a:p>
            <a:p>
              <a:pPr lvl="0">
                <a:lnSpc>
                  <a:spcPct val="150000"/>
                </a:lnSpc>
                <a:buSzPts val="1600"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개발하는 도중 발생한 다양한 에러들을 해결하며 </a:t>
              </a:r>
              <a:r>
                <a:rPr lang="ko-KR" altLang="en-US" sz="800" dirty="0" err="1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스프링부트</a:t>
              </a: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 웹 개발에 대해 많은 것을 배울 수 있었다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.</a:t>
              </a:r>
            </a:p>
            <a:p>
              <a:pPr lvl="0">
                <a:lnSpc>
                  <a:spcPct val="150000"/>
                </a:lnSpc>
                <a:buSzPts val="1600"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구현하고자 했던 기능을 모두 개발했다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.</a:t>
              </a:r>
            </a:p>
          </p:txBody>
        </p:sp>
      </p:grpSp>
      <p:pic>
        <p:nvPicPr>
          <p:cNvPr id="9" name="그림 8" descr="의류, 사람, 슈트, 넥타이이(가) 표시된 사진&#10;&#10;자동 생성된 설명">
            <a:extLst>
              <a:ext uri="{FF2B5EF4-FFF2-40B4-BE49-F238E27FC236}">
                <a16:creationId xmlns:a16="http://schemas.microsoft.com/office/drawing/2014/main" id="{BB09BBB5-CCE2-12F2-DD93-D224FA222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798" y="2050866"/>
            <a:ext cx="855995" cy="1141327"/>
          </a:xfrm>
          <a:prstGeom prst="rect">
            <a:avLst/>
          </a:prstGeom>
        </p:spPr>
      </p:pic>
      <p:sp>
        <p:nvSpPr>
          <p:cNvPr id="11" name="Google Shape;711;p39">
            <a:extLst>
              <a:ext uri="{FF2B5EF4-FFF2-40B4-BE49-F238E27FC236}">
                <a16:creationId xmlns:a16="http://schemas.microsoft.com/office/drawing/2014/main" id="{CE8D05AF-E592-4AB0-B5F5-1F7E796632DE}"/>
              </a:ext>
            </a:extLst>
          </p:cNvPr>
          <p:cNvSpPr txBox="1"/>
          <p:nvPr/>
        </p:nvSpPr>
        <p:spPr>
          <a:xfrm>
            <a:off x="5567193" y="3192193"/>
            <a:ext cx="2955519" cy="98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050" b="1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개선하고 싶은 점</a:t>
            </a:r>
          </a:p>
          <a:p>
            <a:pPr lvl="0">
              <a:lnSpc>
                <a:spcPct val="150000"/>
              </a:lnSpc>
              <a:buSzPts val="1600"/>
            </a:pP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전반적인 틀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(CSS, 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구조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)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을 만들고 시작하면 팀원 간 디자인 차이가 줄어들 것 같다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.</a:t>
            </a:r>
          </a:p>
          <a:p>
            <a:pPr lvl="0">
              <a:lnSpc>
                <a:spcPct val="150000"/>
              </a:lnSpc>
              <a:buSzPts val="1600"/>
            </a:pP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새 공지가 작성되면 알림을 주는 기능을 추가 하고 싶다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.</a:t>
            </a:r>
          </a:p>
        </p:txBody>
      </p:sp>
      <p:pic>
        <p:nvPicPr>
          <p:cNvPr id="12" name="그림 11" descr="의류, 사람, 넥타이, 인간의 얼굴이(가) 표시된 사진&#10;&#10;자동 생성된 설명">
            <a:extLst>
              <a:ext uri="{FF2B5EF4-FFF2-40B4-BE49-F238E27FC236}">
                <a16:creationId xmlns:a16="http://schemas.microsoft.com/office/drawing/2014/main" id="{FD55DF6F-6962-5B98-1206-572101AD1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798" y="2050866"/>
            <a:ext cx="855995" cy="114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9644" y="2039394"/>
            <a:ext cx="580055" cy="45823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99D7EC8-1325-42B2-BC2E-CA060DE56267}"/>
              </a:ext>
            </a:extLst>
          </p:cNvPr>
          <p:cNvCxnSpPr>
            <a:cxnSpLocks/>
          </p:cNvCxnSpPr>
          <p:nvPr/>
        </p:nvCxnSpPr>
        <p:spPr>
          <a:xfrm>
            <a:off x="2041813" y="2524785"/>
            <a:ext cx="5040000" cy="0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A11DE43-68B7-42A3-ABD1-4006CEF50EA6}"/>
              </a:ext>
            </a:extLst>
          </p:cNvPr>
          <p:cNvSpPr txBox="1"/>
          <p:nvPr/>
        </p:nvSpPr>
        <p:spPr>
          <a:xfrm>
            <a:off x="5658126" y="840507"/>
            <a:ext cx="1792478" cy="34624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1900" b="1" dirty="0">
                <a:solidFill>
                  <a:srgbClr val="FD7C6A">
                    <a:alpha val="78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맑은 고딕 Semilight" panose="020B0502040204020203" pitchFamily="50" charset="-127"/>
              </a:rPr>
              <a:t>2</a:t>
            </a:r>
            <a:endParaRPr lang="ko-KR" altLang="en-US" sz="21900" b="1" dirty="0">
              <a:solidFill>
                <a:srgbClr val="FD7C6A">
                  <a:alpha val="78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32E9DF-D991-4AB0-82F7-FF8BC379F616}"/>
              </a:ext>
            </a:extLst>
          </p:cNvPr>
          <p:cNvSpPr/>
          <p:nvPr/>
        </p:nvSpPr>
        <p:spPr>
          <a:xfrm>
            <a:off x="2033175" y="1952454"/>
            <a:ext cx="3685079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647" algn="r"/>
            <a:r>
              <a:rPr lang="ko-KR" altLang="en-US" sz="285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     </a:t>
            </a:r>
            <a:r>
              <a:rPr lang="ko-KR" altLang="en-US" sz="2850" b="1" dirty="0" smtClean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프로젝트</a:t>
            </a:r>
            <a:r>
              <a:rPr lang="en-US" altLang="ko-KR" sz="2850" b="1" dirty="0" smtClean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 </a:t>
            </a:r>
            <a:r>
              <a:rPr lang="ko-KR" altLang="en-US" sz="285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소개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A400B9B-6BD9-4664-BE80-79E77DD95755}"/>
              </a:ext>
            </a:extLst>
          </p:cNvPr>
          <p:cNvCxnSpPr>
            <a:cxnSpLocks/>
          </p:cNvCxnSpPr>
          <p:nvPr/>
        </p:nvCxnSpPr>
        <p:spPr>
          <a:xfrm>
            <a:off x="2033174" y="4028673"/>
            <a:ext cx="5040000" cy="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1019;p48">
            <a:extLst>
              <a:ext uri="{FF2B5EF4-FFF2-40B4-BE49-F238E27FC236}">
                <a16:creationId xmlns:a16="http://schemas.microsoft.com/office/drawing/2014/main" id="{614CD55A-29D0-4DF2-BAB6-5CA3F7765889}"/>
              </a:ext>
            </a:extLst>
          </p:cNvPr>
          <p:cNvSpPr txBox="1"/>
          <p:nvPr/>
        </p:nvSpPr>
        <p:spPr>
          <a:xfrm>
            <a:off x="2033174" y="2589192"/>
            <a:ext cx="2427586" cy="145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46542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i="0" u="none" strike="noStrike" cap="none" dirty="0">
                <a:solidFill>
                  <a:schemeClr val="bg1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0</a:t>
            </a:r>
            <a:r>
              <a:rPr lang="ko-KR" b="1" i="0" u="none" strike="noStrike" cap="none" dirty="0">
                <a:solidFill>
                  <a:schemeClr val="bg1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1.</a:t>
            </a:r>
            <a:r>
              <a:rPr lang="ko-KR" altLang="en-US" b="1" i="0" u="none" strike="noStrike" cap="none" dirty="0">
                <a:solidFill>
                  <a:schemeClr val="bg1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개발 동기 및 소개</a:t>
            </a:r>
            <a:r>
              <a:rPr lang="en-US" altLang="ko-KR" b="1" i="0" u="none" strike="noStrike" cap="none" dirty="0">
                <a:solidFill>
                  <a:schemeClr val="bg1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 </a:t>
            </a:r>
          </a:p>
          <a:p>
            <a:pPr marL="146542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solidFill>
                  <a:schemeClr val="bg1"/>
                </a:solidFill>
                <a:latin typeface="+mn-ea"/>
                <a:ea typeface="+mn-ea"/>
                <a:cs typeface="Calibri" panose="020F0502020204030204" pitchFamily="34" charset="0"/>
              </a:rPr>
              <a:t>02.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  <a:cs typeface="Calibri" panose="020F0502020204030204" pitchFamily="34" charset="0"/>
              </a:rPr>
              <a:t>주요 서비스</a:t>
            </a:r>
            <a:endParaRPr lang="en-US" altLang="ko-KR" b="1" dirty="0">
              <a:solidFill>
                <a:schemeClr val="bg1"/>
              </a:solidFill>
              <a:latin typeface="+mn-ea"/>
              <a:ea typeface="+mn-ea"/>
              <a:cs typeface="Calibri" panose="020F0502020204030204" pitchFamily="34" charset="0"/>
            </a:endParaRPr>
          </a:p>
          <a:p>
            <a:pPr marL="146542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+mn-ea"/>
                <a:ea typeface="+mn-ea"/>
                <a:cs typeface="Calibri" panose="020F0502020204030204" pitchFamily="34" charset="0"/>
              </a:rPr>
              <a:t>03.</a:t>
            </a:r>
            <a:r>
              <a:rPr lang="ko-KR" altLang="en-US" b="1" dirty="0">
                <a:solidFill>
                  <a:schemeClr val="bg1"/>
                </a:solidFill>
                <a:latin typeface="+mn-ea"/>
                <a:ea typeface="+mn-ea"/>
                <a:cs typeface="Calibri" panose="020F0502020204030204" pitchFamily="34" charset="0"/>
              </a:rPr>
              <a:t>개발 도구 및 환경</a:t>
            </a:r>
            <a:endParaRPr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Calibri" panose="020F0502020204030204" pitchFamily="34" charset="0"/>
            </a:endParaRPr>
          </a:p>
        </p:txBody>
      </p:sp>
      <p:sp>
        <p:nvSpPr>
          <p:cNvPr id="2" name="Google Shape;784;p41">
            <a:extLst>
              <a:ext uri="{FF2B5EF4-FFF2-40B4-BE49-F238E27FC236}">
                <a16:creationId xmlns:a16="http://schemas.microsoft.com/office/drawing/2014/main" id="{C7A8E35E-0A83-B532-F2AC-4EB187AA4D8E}"/>
              </a:ext>
            </a:extLst>
          </p:cNvPr>
          <p:cNvSpPr txBox="1"/>
          <p:nvPr/>
        </p:nvSpPr>
        <p:spPr>
          <a:xfrm>
            <a:off x="8049050" y="4510356"/>
            <a:ext cx="132147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T</a:t>
            </a:r>
            <a:r>
              <a:rPr lang="en-US" altLang="ko-KR" sz="2400" b="1" dirty="0">
                <a:solidFill>
                  <a:srgbClr val="0070C0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R</a:t>
            </a:r>
            <a:r>
              <a:rPr lang="en-US" altLang="ko-KR" sz="2400" b="1" dirty="0">
                <a:solidFill>
                  <a:srgbClr val="FE7E6D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A</a:t>
            </a: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CE</a:t>
            </a:r>
            <a:endParaRPr sz="2400" b="0" i="0" u="none" strike="noStrike" cap="none" dirty="0">
              <a:solidFill>
                <a:srgbClr val="000000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92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보완할 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00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4909476" y="1518452"/>
            <a:ext cx="3810219" cy="2108263"/>
            <a:chOff x="6631156" y="1467966"/>
            <a:chExt cx="3285711" cy="419545"/>
          </a:xfrm>
        </p:grpSpPr>
        <p:sp>
          <p:nvSpPr>
            <p:cNvPr id="17" name="Google Shape;711;p39">
              <a:extLst>
                <a:ext uri="{FF2B5EF4-FFF2-40B4-BE49-F238E27FC236}">
                  <a16:creationId xmlns:a16="http://schemas.microsoft.com/office/drawing/2014/main" id="{AC434B59-3CFB-4A5E-837D-29E5D09AF36F}"/>
                </a:ext>
              </a:extLst>
            </p:cNvPr>
            <p:cNvSpPr txBox="1"/>
            <p:nvPr/>
          </p:nvSpPr>
          <p:spPr>
            <a:xfrm>
              <a:off x="6805175" y="1487432"/>
              <a:ext cx="1827868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b="0" i="0" u="none" strike="noStrike" cap="none" dirty="0">
                  <a:solidFill>
                    <a:srgbClr val="2F3A8F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 </a:t>
              </a:r>
              <a:endParaRPr b="0" i="0" u="none" strike="noStrike" cap="none" dirty="0">
                <a:solidFill>
                  <a:srgbClr val="2F3A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4" name="Google Shape;711;p39">
              <a:extLst>
                <a:ext uri="{FF2B5EF4-FFF2-40B4-BE49-F238E27FC236}">
                  <a16:creationId xmlns:a16="http://schemas.microsoft.com/office/drawing/2014/main" id="{CE8D05AF-E592-4AB0-B5F5-1F7E796632DE}"/>
                </a:ext>
              </a:extLst>
            </p:cNvPr>
            <p:cNvSpPr txBox="1"/>
            <p:nvPr/>
          </p:nvSpPr>
          <p:spPr>
            <a:xfrm>
              <a:off x="6631156" y="1467966"/>
              <a:ext cx="3285711" cy="2319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050" b="1" dirty="0"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좋았던 점</a:t>
              </a:r>
              <a:endParaRPr lang="en-US" altLang="ko-KR" sz="1050" b="1" dirty="0">
                <a:latin typeface="+mn-ea"/>
                <a:ea typeface="+mn-ea"/>
                <a:cs typeface="Calibri" panose="020F0502020204030204" pitchFamily="34" charset="0"/>
                <a:sym typeface="Calibri"/>
              </a:endParaRPr>
            </a:p>
            <a:p>
              <a:pPr marR="0" lvl="0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</a:pPr>
              <a:r>
                <a:rPr lang="ko-KR" altLang="en-US" sz="800" dirty="0"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처음으로 팀을 이루어 각자 게시판을 생성</a:t>
              </a:r>
              <a:r>
                <a:rPr lang="en-US" altLang="ko-KR" sz="800" dirty="0"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, </a:t>
              </a:r>
              <a:r>
                <a:rPr lang="ko-KR" altLang="en-US" sz="800" dirty="0"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한 사이트를 구성해본 경험</a:t>
              </a:r>
              <a:r>
                <a:rPr lang="en-US" altLang="ko-KR" sz="800" dirty="0" smtClean="0"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.</a:t>
              </a:r>
              <a:r>
                <a:rPr lang="en-US" altLang="ko-KR" sz="800" dirty="0"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/>
              </a:r>
              <a:br>
                <a:rPr lang="en-US" altLang="ko-KR" sz="800" dirty="0"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</a:br>
              <a:r>
                <a:rPr lang="ko-KR" altLang="en-US" sz="800" dirty="0"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같은 컨텐츠라도 여러 방식으로 구현하는 등</a:t>
              </a:r>
              <a:r>
                <a:rPr lang="en-US" altLang="ko-KR" sz="800" dirty="0"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 </a:t>
              </a:r>
              <a:r>
                <a:rPr lang="ko-KR" altLang="en-US" sz="800" dirty="0"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다양한 지식을 얻었음</a:t>
              </a:r>
              <a:r>
                <a:rPr lang="en-US" altLang="ko-KR" sz="800" dirty="0" smtClean="0"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.</a:t>
              </a:r>
              <a:r>
                <a:rPr lang="en-US" altLang="ko-KR" sz="800" dirty="0"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/>
              </a:r>
              <a:br>
                <a:rPr lang="en-US" altLang="ko-KR" sz="800" dirty="0"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</a:br>
              <a:r>
                <a:rPr lang="ko-KR" altLang="en-US" sz="800" dirty="0"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막연히 어려울 거라고 생각했던 웹 개발에 대한 인식을 긍정적인 방향으로 개선</a:t>
              </a:r>
              <a:r>
                <a:rPr lang="en-US" altLang="ko-KR" sz="800" dirty="0"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.</a:t>
              </a:r>
              <a:endParaRPr lang="ko-KR" altLang="en-US" sz="800" dirty="0">
                <a:latin typeface="+mn-ea"/>
                <a:ea typeface="+mn-ea"/>
                <a:cs typeface="Calibri" panose="020F0502020204030204" pitchFamily="34" charset="0"/>
                <a:sym typeface="Calibri"/>
              </a:endParaRPr>
            </a:p>
          </p:txBody>
        </p:sp>
      </p:grpSp>
      <p:sp>
        <p:nvSpPr>
          <p:cNvPr id="11" name="Google Shape;711;p39">
            <a:extLst>
              <a:ext uri="{FF2B5EF4-FFF2-40B4-BE49-F238E27FC236}">
                <a16:creationId xmlns:a16="http://schemas.microsoft.com/office/drawing/2014/main" id="{CE8D05AF-E592-4AB0-B5F5-1F7E796632DE}"/>
              </a:ext>
            </a:extLst>
          </p:cNvPr>
          <p:cNvSpPr txBox="1"/>
          <p:nvPr/>
        </p:nvSpPr>
        <p:spPr>
          <a:xfrm>
            <a:off x="4852719" y="2865230"/>
            <a:ext cx="3723724" cy="1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050" b="1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개선하고 싶은 점</a:t>
            </a:r>
            <a:endParaRPr lang="en-US" altLang="ko-KR" sz="1050" b="1" dirty="0">
              <a:latin typeface="+mn-ea"/>
              <a:ea typeface="+mn-ea"/>
              <a:cs typeface="Calibri" panose="020F0502020204030204" pitchFamily="34" charset="0"/>
              <a:sym typeface="Calibri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예비군 등의 일정으로 스스로 압박감을 느껴 팀원 간 조율이 부족한 상태로 미리 개발을 수행</a:t>
            </a:r>
            <a:r>
              <a:rPr lang="en-US" altLang="ko-KR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, </a:t>
            </a:r>
            <a:r>
              <a:rPr lang="ko-KR" altLang="en-US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설계에서 벗어난 </a:t>
            </a:r>
            <a:r>
              <a:rPr lang="en-US" altLang="ko-KR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UI</a:t>
            </a:r>
            <a:r>
              <a:rPr lang="ko-KR" altLang="en-US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나 </a:t>
            </a:r>
            <a:r>
              <a:rPr lang="en-US" altLang="ko-KR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DB </a:t>
            </a:r>
            <a:r>
              <a:rPr lang="ko-KR" altLang="en-US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설계 등이 다소 발생</a:t>
            </a:r>
            <a:r>
              <a:rPr lang="en-US" altLang="ko-KR" sz="800" dirty="0" smtClean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.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altLang="ko-KR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/>
            </a:r>
            <a:br>
              <a:rPr lang="en-US" altLang="ko-KR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</a:br>
            <a:r>
              <a:rPr lang="ko-KR" altLang="en-US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기능을 구현할 때</a:t>
            </a:r>
            <a:r>
              <a:rPr lang="en-US" altLang="ko-KR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, </a:t>
            </a:r>
            <a:r>
              <a:rPr lang="ko-KR" altLang="en-US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혼자서 해결해야 한다는 관념에 이슈 해결에 일정이 지체됨</a:t>
            </a:r>
            <a:r>
              <a:rPr lang="en-US" altLang="ko-KR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.</a:t>
            </a:r>
            <a:br>
              <a:rPr lang="en-US" altLang="ko-KR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</a:br>
            <a:r>
              <a:rPr lang="ko-KR" altLang="en-US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☞ 팀원 간 소통을 적극적으로 해야함을 느꼈음</a:t>
            </a:r>
            <a:r>
              <a:rPr lang="en-US" altLang="ko-KR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.</a:t>
            </a:r>
            <a:br>
              <a:rPr lang="en-US" altLang="ko-KR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</a:br>
            <a:r>
              <a:rPr lang="en-US" altLang="ko-KR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/>
            </a:r>
            <a:br>
              <a:rPr lang="en-US" altLang="ko-KR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</a:br>
            <a:r>
              <a:rPr lang="en-US" altLang="ko-KR" sz="800" dirty="0" err="1">
                <a:latin typeface="+mn-ea"/>
                <a:ea typeface="+mn-ea"/>
                <a:cs typeface="Calibri" panose="020F0502020204030204" pitchFamily="34" charset="0"/>
                <a:sym typeface="Calibri"/>
              </a:rPr>
              <a:t>OpenAPI</a:t>
            </a:r>
            <a:r>
              <a:rPr lang="en-US" altLang="ko-KR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 </a:t>
            </a:r>
            <a:r>
              <a:rPr lang="ko-KR" altLang="en-US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등을 </a:t>
            </a:r>
            <a:r>
              <a:rPr lang="ko-KR" altLang="en-US" sz="800" dirty="0" smtClean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활용한 </a:t>
            </a:r>
            <a:r>
              <a:rPr lang="ko-KR" altLang="en-US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게시판</a:t>
            </a:r>
            <a:r>
              <a:rPr lang="en-US" altLang="ko-KR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 </a:t>
            </a:r>
            <a:r>
              <a:rPr lang="ko-KR" altLang="en-US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그리고</a:t>
            </a:r>
            <a:r>
              <a:rPr lang="en-US" altLang="ko-KR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 </a:t>
            </a:r>
            <a:r>
              <a:rPr lang="ko-KR" altLang="en-US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사이트에 더욱 다양한 </a:t>
            </a:r>
            <a:r>
              <a:rPr lang="en-US" altLang="ko-KR" sz="800" dirty="0" smtClean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API</a:t>
            </a:r>
            <a:r>
              <a:rPr lang="ko-KR" altLang="en-US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를</a:t>
            </a:r>
            <a:r>
              <a:rPr lang="ko-KR" altLang="en-US" sz="800" dirty="0" smtClean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 </a:t>
            </a:r>
            <a:r>
              <a:rPr lang="ko-KR" altLang="en-US" sz="800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적용</a:t>
            </a:r>
          </a:p>
        </p:txBody>
      </p:sp>
      <p:pic>
        <p:nvPicPr>
          <p:cNvPr id="13" name="그림 12" descr="의류, 인간의 얼굴, 사람, 넥타이이(가) 표시된 사진&#10;&#10;자동 생성된 설명">
            <a:extLst>
              <a:ext uri="{FF2B5EF4-FFF2-40B4-BE49-F238E27FC236}">
                <a16:creationId xmlns:a16="http://schemas.microsoft.com/office/drawing/2014/main" id="{70D68412-452F-662B-9E4F-3BF4F4E7158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03638" y="2004975"/>
            <a:ext cx="876119" cy="11412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764165" y="1743104"/>
            <a:ext cx="2972399" cy="1151638"/>
            <a:chOff x="1764165" y="1743104"/>
            <a:chExt cx="2972399" cy="1151638"/>
          </a:xfrm>
        </p:grpSpPr>
        <p:sp>
          <p:nvSpPr>
            <p:cNvPr id="15" name="Google Shape;711;p39">
              <a:extLst>
                <a:ext uri="{FF2B5EF4-FFF2-40B4-BE49-F238E27FC236}">
                  <a16:creationId xmlns:a16="http://schemas.microsoft.com/office/drawing/2014/main" id="{CE8D05AF-E592-4AB0-B5F5-1F7E796632DE}"/>
                </a:ext>
              </a:extLst>
            </p:cNvPr>
            <p:cNvSpPr txBox="1"/>
            <p:nvPr/>
          </p:nvSpPr>
          <p:spPr>
            <a:xfrm>
              <a:off x="2187897" y="2283066"/>
              <a:ext cx="2548667" cy="611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05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주요 업무</a:t>
              </a: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자유 게시판</a:t>
              </a:r>
              <a:endParaRPr sz="8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6" name="Google Shape;711;p39">
              <a:extLst>
                <a:ext uri="{FF2B5EF4-FFF2-40B4-BE49-F238E27FC236}">
                  <a16:creationId xmlns:a16="http://schemas.microsoft.com/office/drawing/2014/main" id="{AC434B59-3CFB-4A5E-837D-29E5D09AF36F}"/>
                </a:ext>
              </a:extLst>
            </p:cNvPr>
            <p:cNvSpPr txBox="1"/>
            <p:nvPr/>
          </p:nvSpPr>
          <p:spPr>
            <a:xfrm>
              <a:off x="1764165" y="1743104"/>
              <a:ext cx="1827868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b="0" i="0" u="none" strike="noStrike" cap="none" dirty="0">
                  <a:solidFill>
                    <a:srgbClr val="2F3A8F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 </a:t>
              </a:r>
              <a:endParaRPr b="0" i="0" u="none" strike="noStrike" cap="none" dirty="0">
                <a:solidFill>
                  <a:srgbClr val="2F3A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b="1" dirty="0">
                  <a:solidFill>
                    <a:srgbClr val="2F3A8F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성주원</a:t>
              </a:r>
              <a:endParaRPr b="1" i="0" u="none" strike="noStrike" cap="none" dirty="0">
                <a:solidFill>
                  <a:srgbClr val="2F3A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669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98" y="2050993"/>
            <a:ext cx="856800" cy="114120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보완할 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00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5111274" y="1468012"/>
            <a:ext cx="3411438" cy="2158719"/>
            <a:chOff x="6805175" y="1457926"/>
            <a:chExt cx="2941825" cy="429585"/>
          </a:xfrm>
        </p:grpSpPr>
        <p:sp>
          <p:nvSpPr>
            <p:cNvPr id="17" name="Google Shape;711;p39">
              <a:extLst>
                <a:ext uri="{FF2B5EF4-FFF2-40B4-BE49-F238E27FC236}">
                  <a16:creationId xmlns:a16="http://schemas.microsoft.com/office/drawing/2014/main" id="{AC434B59-3CFB-4A5E-837D-29E5D09AF36F}"/>
                </a:ext>
              </a:extLst>
            </p:cNvPr>
            <p:cNvSpPr txBox="1"/>
            <p:nvPr/>
          </p:nvSpPr>
          <p:spPr>
            <a:xfrm>
              <a:off x="6805175" y="1487432"/>
              <a:ext cx="1827868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b="0" i="0" u="none" strike="noStrike" cap="none" dirty="0">
                  <a:solidFill>
                    <a:srgbClr val="2F3A8F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 </a:t>
              </a:r>
              <a:endParaRPr b="0" i="0" u="none" strike="noStrike" cap="none" dirty="0">
                <a:solidFill>
                  <a:srgbClr val="2F3A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4" name="Google Shape;711;p39">
              <a:extLst>
                <a:ext uri="{FF2B5EF4-FFF2-40B4-BE49-F238E27FC236}">
                  <a16:creationId xmlns:a16="http://schemas.microsoft.com/office/drawing/2014/main" id="{CE8D05AF-E592-4AB0-B5F5-1F7E796632DE}"/>
                </a:ext>
              </a:extLst>
            </p:cNvPr>
            <p:cNvSpPr txBox="1"/>
            <p:nvPr/>
          </p:nvSpPr>
          <p:spPr>
            <a:xfrm>
              <a:off x="7198333" y="1457926"/>
              <a:ext cx="2548667" cy="268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1050" b="1" dirty="0"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좋았던 점</a:t>
              </a: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프로젝트를 기간 내 완성했다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.</a:t>
              </a: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스스로 해결하기 힘든 버그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, </a:t>
              </a: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에러들을 팀원들과 함께 해결해 나갈 수 있었다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.</a:t>
              </a: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정규 커리큘럼 외의 기술인 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Spring Boot</a:t>
              </a: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로 프로젝트를 진행하여 좋은 경험이 되었다</a:t>
              </a:r>
              <a:r>
                <a:rPr lang="en-US" altLang="ko-KR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.</a:t>
              </a:r>
            </a:p>
          </p:txBody>
        </p:sp>
      </p:grpSp>
      <p:sp>
        <p:nvSpPr>
          <p:cNvPr id="11" name="Google Shape;711;p39">
            <a:extLst>
              <a:ext uri="{FF2B5EF4-FFF2-40B4-BE49-F238E27FC236}">
                <a16:creationId xmlns:a16="http://schemas.microsoft.com/office/drawing/2014/main" id="{CE8D05AF-E592-4AB0-B5F5-1F7E796632DE}"/>
              </a:ext>
            </a:extLst>
          </p:cNvPr>
          <p:cNvSpPr txBox="1"/>
          <p:nvPr/>
        </p:nvSpPr>
        <p:spPr>
          <a:xfrm>
            <a:off x="5567193" y="3192193"/>
            <a:ext cx="2955519" cy="98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050" b="1" dirty="0">
                <a:latin typeface="+mn-ea"/>
                <a:ea typeface="+mn-ea"/>
                <a:cs typeface="Calibri" panose="020F0502020204030204" pitchFamily="34" charset="0"/>
                <a:sym typeface="Calibri"/>
              </a:rPr>
              <a:t>개선하고 싶은 점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댓글 페이지 같은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 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좀 더 많은 기능들을 추가 하고 싶다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.</a:t>
            </a:r>
          </a:p>
          <a:p>
            <a:pPr lvl="0">
              <a:lnSpc>
                <a:spcPct val="150000"/>
              </a:lnSpc>
              <a:buSzPts val="1600"/>
            </a:pP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글쓰기 기능에 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quill editor</a:t>
            </a:r>
            <a:r>
              <a:rPr lang="ko-KR" altLang="en-US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를 사용했는데 기능을 좀 더 다듬고 싶다</a:t>
            </a:r>
            <a:r>
              <a:rPr lang="en-US" altLang="ko-KR" sz="800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Calibri"/>
              </a:rPr>
              <a:t>.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764165" y="1743104"/>
            <a:ext cx="2972399" cy="1151638"/>
            <a:chOff x="1764165" y="1743104"/>
            <a:chExt cx="2972399" cy="1151638"/>
          </a:xfrm>
        </p:grpSpPr>
        <p:sp>
          <p:nvSpPr>
            <p:cNvPr id="15" name="Google Shape;711;p39">
              <a:extLst>
                <a:ext uri="{FF2B5EF4-FFF2-40B4-BE49-F238E27FC236}">
                  <a16:creationId xmlns:a16="http://schemas.microsoft.com/office/drawing/2014/main" id="{CE8D05AF-E592-4AB0-B5F5-1F7E796632DE}"/>
                </a:ext>
              </a:extLst>
            </p:cNvPr>
            <p:cNvSpPr txBox="1"/>
            <p:nvPr/>
          </p:nvSpPr>
          <p:spPr>
            <a:xfrm>
              <a:off x="2187897" y="2283066"/>
              <a:ext cx="2548667" cy="6116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050" b="1" i="0" u="none" strike="noStrike" cap="none" dirty="0">
                  <a:solidFill>
                    <a:srgbClr val="000000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주요 업무</a:t>
              </a:r>
            </a:p>
            <a:p>
              <a:pPr marL="0" marR="0" lvl="0" indent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altLang="en-US" sz="800" dirty="0" err="1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코드공유</a:t>
              </a:r>
              <a:r>
                <a:rPr lang="ko-KR" altLang="en-US" sz="800" dirty="0">
                  <a:solidFill>
                    <a:schemeClr val="dk1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 게시판</a:t>
              </a:r>
              <a:endParaRPr sz="800" b="0" i="0" u="none" strike="noStrike" cap="none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6" name="Google Shape;711;p39">
              <a:extLst>
                <a:ext uri="{FF2B5EF4-FFF2-40B4-BE49-F238E27FC236}">
                  <a16:creationId xmlns:a16="http://schemas.microsoft.com/office/drawing/2014/main" id="{AC434B59-3CFB-4A5E-837D-29E5D09AF36F}"/>
                </a:ext>
              </a:extLst>
            </p:cNvPr>
            <p:cNvSpPr txBox="1"/>
            <p:nvPr/>
          </p:nvSpPr>
          <p:spPr>
            <a:xfrm>
              <a:off x="1764165" y="1743104"/>
              <a:ext cx="1827868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b="0" i="0" u="none" strike="noStrike" cap="none" dirty="0">
                  <a:solidFill>
                    <a:srgbClr val="2F3A8F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 </a:t>
              </a:r>
              <a:endParaRPr b="0" i="0" u="none" strike="noStrike" cap="none" dirty="0">
                <a:solidFill>
                  <a:srgbClr val="2F3A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b="1" dirty="0">
                  <a:solidFill>
                    <a:srgbClr val="2F3A8F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송정훈</a:t>
              </a:r>
              <a:endParaRPr b="1" i="0" u="none" strike="noStrike" cap="none" dirty="0">
                <a:solidFill>
                  <a:srgbClr val="2F3A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405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832E9DF-D991-4AB0-82F7-FF8BC379F616}"/>
              </a:ext>
            </a:extLst>
          </p:cNvPr>
          <p:cNvSpPr/>
          <p:nvPr/>
        </p:nvSpPr>
        <p:spPr>
          <a:xfrm>
            <a:off x="2041813" y="1952454"/>
            <a:ext cx="3830667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647" algn="r"/>
            <a:r>
              <a:rPr lang="ko-KR" altLang="en-US" sz="2850" b="1" dirty="0" smtClean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질 문</a:t>
            </a:r>
            <a:endParaRPr lang="ko-KR" altLang="en-US" sz="2850" b="1" dirty="0">
              <a:solidFill>
                <a:schemeClr val="bg1"/>
              </a:solidFill>
              <a:latin typeface="+mj-ea"/>
              <a:ea typeface="+mj-ea"/>
              <a:cs typeface="맑은 고딕 Semilight" panose="020B0502040204020203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99D7EC8-1325-42B2-BC2E-CA060DE56267}"/>
              </a:ext>
            </a:extLst>
          </p:cNvPr>
          <p:cNvCxnSpPr>
            <a:cxnSpLocks/>
          </p:cNvCxnSpPr>
          <p:nvPr/>
        </p:nvCxnSpPr>
        <p:spPr>
          <a:xfrm>
            <a:off x="2041813" y="2524785"/>
            <a:ext cx="5040000" cy="0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11DE43-68B7-42A3-ABD1-4006CEF50EA6}"/>
              </a:ext>
            </a:extLst>
          </p:cNvPr>
          <p:cNvSpPr txBox="1"/>
          <p:nvPr/>
        </p:nvSpPr>
        <p:spPr>
          <a:xfrm>
            <a:off x="5654451" y="778965"/>
            <a:ext cx="1792478" cy="34624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ko-KR" sz="21900" b="1" dirty="0">
                <a:solidFill>
                  <a:srgbClr val="FD7C6A">
                    <a:alpha val="78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맑은 고딕 Semilight" panose="020B0502040204020203" pitchFamily="50" charset="-127"/>
              </a:rPr>
              <a:t>7</a:t>
            </a:r>
            <a:endParaRPr lang="ko-KR" altLang="en-US" sz="21900" b="1" dirty="0">
              <a:solidFill>
                <a:srgbClr val="FD7C6A">
                  <a:alpha val="78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맑은 고딕 Semilight" panose="020B0502040204020203" pitchFamily="50" charset="-127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148840" y="1952454"/>
            <a:ext cx="678021" cy="424986"/>
          </a:xfrm>
          <a:prstGeom prst="wedgeRoundRectCallou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784;p41">
            <a:extLst>
              <a:ext uri="{FF2B5EF4-FFF2-40B4-BE49-F238E27FC236}">
                <a16:creationId xmlns:a16="http://schemas.microsoft.com/office/drawing/2014/main" id="{5DB42CF5-3F4E-5379-5D16-E4A991976E7B}"/>
              </a:ext>
            </a:extLst>
          </p:cNvPr>
          <p:cNvSpPr txBox="1"/>
          <p:nvPr/>
        </p:nvSpPr>
        <p:spPr>
          <a:xfrm>
            <a:off x="8004600" y="4459556"/>
            <a:ext cx="132147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T</a:t>
            </a:r>
            <a:r>
              <a:rPr lang="en-US" altLang="ko-KR" sz="2400" b="1" dirty="0">
                <a:solidFill>
                  <a:srgbClr val="0070C0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R</a:t>
            </a:r>
            <a:r>
              <a:rPr lang="en-US" altLang="ko-KR" sz="2400" b="1" dirty="0">
                <a:solidFill>
                  <a:srgbClr val="FE7E6D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A</a:t>
            </a: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CE</a:t>
            </a:r>
            <a:endParaRPr sz="2400" b="0" i="0" u="none" strike="noStrike" cap="none" dirty="0">
              <a:solidFill>
                <a:srgbClr val="000000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505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11DE43-68B7-42A3-ABD1-4006CEF50EA6}"/>
              </a:ext>
            </a:extLst>
          </p:cNvPr>
          <p:cNvSpPr txBox="1"/>
          <p:nvPr/>
        </p:nvSpPr>
        <p:spPr>
          <a:xfrm>
            <a:off x="5658126" y="865419"/>
            <a:ext cx="1792478" cy="34624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ko-KR" altLang="en-US" sz="21900" b="1" dirty="0">
              <a:solidFill>
                <a:srgbClr val="FD7C6A">
                  <a:alpha val="78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맑은 고딕 Semilight" panose="020B0502040204020203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7B25B4-DFE0-46F1-B386-C4873338F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813" y="1669191"/>
            <a:ext cx="688621" cy="68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832E9DF-D991-4AB0-82F7-FF8BC379F616}"/>
              </a:ext>
            </a:extLst>
          </p:cNvPr>
          <p:cNvSpPr/>
          <p:nvPr/>
        </p:nvSpPr>
        <p:spPr>
          <a:xfrm>
            <a:off x="2041813" y="1952454"/>
            <a:ext cx="5040000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647" algn="ctr"/>
            <a:r>
              <a:rPr lang="en-US" altLang="ko-KR" sz="2850" b="1" dirty="0">
                <a:solidFill>
                  <a:schemeClr val="bg1"/>
                </a:solidFill>
                <a:latin typeface="+mj-ea"/>
                <a:ea typeface="+mj-ea"/>
                <a:cs typeface="맑은 고딕 Semilight" panose="020B0502040204020203" pitchFamily="50" charset="-127"/>
              </a:rPr>
              <a:t>THANK YOU</a:t>
            </a:r>
            <a:endParaRPr lang="ko-KR" altLang="en-US" sz="2850" b="1" dirty="0">
              <a:solidFill>
                <a:schemeClr val="bg1"/>
              </a:solidFill>
              <a:latin typeface="+mj-ea"/>
              <a:ea typeface="+mj-ea"/>
              <a:cs typeface="맑은 고딕 Semilight" panose="020B0502040204020203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99D7EC8-1325-42B2-BC2E-CA060DE56267}"/>
              </a:ext>
            </a:extLst>
          </p:cNvPr>
          <p:cNvCxnSpPr>
            <a:cxnSpLocks/>
          </p:cNvCxnSpPr>
          <p:nvPr/>
        </p:nvCxnSpPr>
        <p:spPr>
          <a:xfrm>
            <a:off x="2041813" y="2497077"/>
            <a:ext cx="5040000" cy="0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784;p41">
            <a:extLst>
              <a:ext uri="{FF2B5EF4-FFF2-40B4-BE49-F238E27FC236}">
                <a16:creationId xmlns:a16="http://schemas.microsoft.com/office/drawing/2014/main" id="{5DB42CF5-3F4E-5379-5D16-E4A991976E7B}"/>
              </a:ext>
            </a:extLst>
          </p:cNvPr>
          <p:cNvSpPr txBox="1"/>
          <p:nvPr/>
        </p:nvSpPr>
        <p:spPr>
          <a:xfrm>
            <a:off x="8004600" y="4459556"/>
            <a:ext cx="132147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T</a:t>
            </a:r>
            <a:r>
              <a:rPr lang="en-US" altLang="ko-KR" sz="2400" b="1" dirty="0">
                <a:solidFill>
                  <a:srgbClr val="0070C0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R</a:t>
            </a:r>
            <a:r>
              <a:rPr lang="en-US" altLang="ko-KR" sz="2400" b="1" dirty="0">
                <a:solidFill>
                  <a:srgbClr val="FE7E6D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A</a:t>
            </a: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CE</a:t>
            </a:r>
            <a:endParaRPr sz="2400" b="0" i="0" u="none" strike="noStrike" cap="none" dirty="0">
              <a:solidFill>
                <a:srgbClr val="000000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107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cs typeface="Calibri" panose="020F0502020204030204" pitchFamily="34" charset="0"/>
                <a:sym typeface="Arial"/>
              </a:rPr>
              <a:t>개발 동기 및 소개</a:t>
            </a:r>
            <a:r>
              <a:rPr lang="en-US" altLang="ko-KR" dirty="0">
                <a:cs typeface="Calibri" panose="020F0502020204030204" pitchFamily="34" charset="0"/>
                <a:sym typeface="Arial"/>
              </a:rPr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4" name="Google Shape;784;p41">
            <a:extLst>
              <a:ext uri="{FF2B5EF4-FFF2-40B4-BE49-F238E27FC236}">
                <a16:creationId xmlns:a16="http://schemas.microsoft.com/office/drawing/2014/main" id="{3E2CF474-6B3F-A852-2BCB-902C5B7621CF}"/>
              </a:ext>
            </a:extLst>
          </p:cNvPr>
          <p:cNvSpPr txBox="1"/>
          <p:nvPr/>
        </p:nvSpPr>
        <p:spPr>
          <a:xfrm>
            <a:off x="0" y="1389181"/>
            <a:ext cx="8921491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T</a:t>
            </a:r>
            <a:r>
              <a:rPr lang="en-US" altLang="ko-KR" sz="2400" b="1" dirty="0">
                <a:solidFill>
                  <a:srgbClr val="2F3A8F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R</a:t>
            </a:r>
            <a:r>
              <a:rPr lang="en-US" altLang="ko-KR" sz="2400" b="1" dirty="0">
                <a:solidFill>
                  <a:srgbClr val="FE7E6D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A</a:t>
            </a: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CE </a:t>
            </a:r>
            <a:r>
              <a:rPr lang="ko-KR" altLang="en-US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개발 동기</a:t>
            </a:r>
            <a:endParaRPr sz="2400" b="0" i="0" u="none" strike="noStrike" cap="none" dirty="0">
              <a:solidFill>
                <a:srgbClr val="000000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324548" y="2632203"/>
            <a:ext cx="1827868" cy="1084051"/>
            <a:chOff x="1829421" y="2632203"/>
            <a:chExt cx="1827868" cy="108405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8880" y="2632203"/>
              <a:ext cx="1428949" cy="543001"/>
            </a:xfrm>
            <a:prstGeom prst="rect">
              <a:avLst/>
            </a:prstGeom>
          </p:spPr>
        </p:pic>
        <p:sp>
          <p:nvSpPr>
            <p:cNvPr id="9" name="Google Shape;711;p39">
              <a:extLst>
                <a:ext uri="{FF2B5EF4-FFF2-40B4-BE49-F238E27FC236}">
                  <a16:creationId xmlns:a16="http://schemas.microsoft.com/office/drawing/2014/main" id="{AC434B59-3CFB-4A5E-837D-29E5D09AF36F}"/>
                </a:ext>
              </a:extLst>
            </p:cNvPr>
            <p:cNvSpPr txBox="1"/>
            <p:nvPr/>
          </p:nvSpPr>
          <p:spPr>
            <a:xfrm>
              <a:off x="1829421" y="3100731"/>
              <a:ext cx="1827868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b="0" i="0" u="none" strike="noStrike" cap="none" dirty="0">
                  <a:solidFill>
                    <a:srgbClr val="2F3A8F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 </a:t>
              </a:r>
              <a:endParaRPr lang="en-US" altLang="ko-KR" b="1" dirty="0">
                <a:solidFill>
                  <a:srgbClr val="2F3A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b="1" dirty="0">
                  <a:solidFill>
                    <a:srgbClr val="2F3A8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  <a:sym typeface="Calibri"/>
                </a:rPr>
                <a:t>국내 인기 커뮤니티</a:t>
              </a:r>
              <a:endParaRPr b="0" i="0" u="none" strike="noStrike" cap="none" dirty="0">
                <a:solidFill>
                  <a:srgbClr val="2F3A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476964" y="2305940"/>
            <a:ext cx="3342488" cy="1410315"/>
            <a:chOff x="4729400" y="2305940"/>
            <a:chExt cx="3342488" cy="1410315"/>
          </a:xfrm>
        </p:grpSpPr>
        <p:sp>
          <p:nvSpPr>
            <p:cNvPr id="10" name="Google Shape;711;p39">
              <a:extLst>
                <a:ext uri="{FF2B5EF4-FFF2-40B4-BE49-F238E27FC236}">
                  <a16:creationId xmlns:a16="http://schemas.microsoft.com/office/drawing/2014/main" id="{AC434B59-3CFB-4A5E-837D-29E5D09AF36F}"/>
                </a:ext>
              </a:extLst>
            </p:cNvPr>
            <p:cNvSpPr txBox="1"/>
            <p:nvPr/>
          </p:nvSpPr>
          <p:spPr>
            <a:xfrm>
              <a:off x="5486710" y="3100732"/>
              <a:ext cx="1827868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b="0" i="0" u="none" strike="noStrike" cap="none" dirty="0">
                  <a:solidFill>
                    <a:srgbClr val="2F3A8F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rPr>
                <a:t> </a:t>
              </a:r>
              <a:endParaRPr lang="en-US" altLang="ko-KR" b="1" dirty="0">
                <a:solidFill>
                  <a:srgbClr val="2F3A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altLang="en-US" b="1" dirty="0">
                  <a:solidFill>
                    <a:srgbClr val="2F3A8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  <a:sym typeface="Calibri"/>
                </a:rPr>
                <a:t>해외 인기 커뮤니티</a:t>
              </a:r>
              <a:endParaRPr b="0" i="0" u="none" strike="noStrike" cap="none" dirty="0">
                <a:solidFill>
                  <a:srgbClr val="2F3A8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  <a:sym typeface="Calibri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729400" y="2305940"/>
              <a:ext cx="3342488" cy="1010907"/>
              <a:chOff x="4956040" y="2217040"/>
              <a:chExt cx="3342488" cy="1010907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6040" y="2883723"/>
                <a:ext cx="1755404" cy="344224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4206" y="2217040"/>
                <a:ext cx="1067435" cy="597764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0260" y="2894273"/>
                <a:ext cx="1298268" cy="32312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4772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785;p41">
            <a:extLst>
              <a:ext uri="{FF2B5EF4-FFF2-40B4-BE49-F238E27FC236}">
                <a16:creationId xmlns:a16="http://schemas.microsoft.com/office/drawing/2014/main" id="{493CC6D5-4025-4FCE-808D-45A3FF407213}"/>
              </a:ext>
            </a:extLst>
          </p:cNvPr>
          <p:cNvSpPr txBox="1"/>
          <p:nvPr/>
        </p:nvSpPr>
        <p:spPr>
          <a:xfrm>
            <a:off x="1537500" y="2451641"/>
            <a:ext cx="6069000" cy="1223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500" b="1" i="0" u="none" strike="noStrike" cap="none" dirty="0" err="1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SpringBoot</a:t>
            </a:r>
            <a:r>
              <a:rPr lang="en-US" altLang="ko-KR" sz="15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 </a:t>
            </a:r>
            <a:r>
              <a:rPr lang="ko-KR" altLang="en-US" sz="1500" b="1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</a:rPr>
              <a:t>기반 커뮤니티</a:t>
            </a:r>
            <a:endParaRPr lang="en-US" altLang="ko-KR" sz="1500" b="1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5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정보</a:t>
            </a:r>
            <a:r>
              <a:rPr lang="en-US" altLang="ko-KR" sz="15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/</a:t>
            </a:r>
            <a:r>
              <a:rPr lang="ko-KR" altLang="en-US" sz="15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자료</a:t>
            </a:r>
            <a:r>
              <a:rPr lang="en-US" altLang="ko-KR" sz="15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/</a:t>
            </a:r>
            <a:r>
              <a:rPr lang="ko-KR" altLang="en-US" sz="15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뉴스 공유</a:t>
            </a:r>
            <a:endParaRPr lang="en-US" altLang="ko-KR" sz="1500" b="1" dirty="0">
              <a:solidFill>
                <a:schemeClr val="dk1"/>
              </a:solidFill>
              <a:latin typeface="+mn-ea"/>
              <a:ea typeface="+mn-ea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  <a:buSzPts val="1500"/>
            </a:pPr>
            <a:r>
              <a:rPr lang="ko-KR" altLang="en-US" sz="1500" b="1" dirty="0">
                <a:solidFill>
                  <a:schemeClr val="dk1"/>
                </a:solidFill>
                <a:latin typeface="+mn-ea"/>
                <a:cs typeface="Calibri" panose="020F0502020204030204" pitchFamily="34" charset="0"/>
              </a:rPr>
              <a:t>국내 개발자 대상</a:t>
            </a:r>
            <a:r>
              <a:rPr lang="en-US" altLang="ko-KR" sz="1500" b="1" dirty="0">
                <a:solidFill>
                  <a:schemeClr val="dk1"/>
                </a:solidFill>
                <a:latin typeface="+mn-ea"/>
                <a:cs typeface="Calibri" panose="020F0502020204030204" pitchFamily="34" charset="0"/>
              </a:rPr>
              <a:t> </a:t>
            </a:r>
            <a:r>
              <a:rPr lang="ko-KR" altLang="en-US" sz="15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Calibri" panose="020F0502020204030204" pitchFamily="34" charset="0"/>
                <a:sym typeface="Arial"/>
              </a:rPr>
              <a:t>커뮤니티의 제작</a:t>
            </a:r>
            <a:endParaRPr sz="1500" b="0" i="0" u="none" strike="noStrike" cap="none" dirty="0">
              <a:solidFill>
                <a:srgbClr val="000000"/>
              </a:solidFill>
              <a:latin typeface="+mn-ea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cs typeface="Calibri" panose="020F0502020204030204" pitchFamily="34" charset="0"/>
                <a:sym typeface="Arial"/>
              </a:rPr>
              <a:t>개발 동기 및 소개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grpSp>
        <p:nvGrpSpPr>
          <p:cNvPr id="8" name="그룹 1004">
            <a:extLst>
              <a:ext uri="{FF2B5EF4-FFF2-40B4-BE49-F238E27FC236}">
                <a16:creationId xmlns:a16="http://schemas.microsoft.com/office/drawing/2014/main" id="{BA5985D5-4AE0-23CE-803A-2AF903BED113}"/>
              </a:ext>
            </a:extLst>
          </p:cNvPr>
          <p:cNvGrpSpPr/>
          <p:nvPr/>
        </p:nvGrpSpPr>
        <p:grpSpPr>
          <a:xfrm>
            <a:off x="2768901" y="3150221"/>
            <a:ext cx="378228" cy="284504"/>
            <a:chOff x="6350240" y="753332"/>
            <a:chExt cx="787150" cy="548727"/>
          </a:xfrm>
        </p:grpSpPr>
        <p:pic>
          <p:nvPicPr>
            <p:cNvPr id="9" name="Object 11">
              <a:extLst>
                <a:ext uri="{FF2B5EF4-FFF2-40B4-BE49-F238E27FC236}">
                  <a16:creationId xmlns:a16="http://schemas.microsoft.com/office/drawing/2014/main" id="{13002D99-1F91-DAED-1D54-DADA0D746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0240" y="753332"/>
              <a:ext cx="787150" cy="548727"/>
            </a:xfrm>
            <a:prstGeom prst="rect">
              <a:avLst/>
            </a:prstGeom>
          </p:spPr>
        </p:pic>
      </p:grpSp>
      <p:grpSp>
        <p:nvGrpSpPr>
          <p:cNvPr id="4" name="그룹 1003">
            <a:extLst>
              <a:ext uri="{FF2B5EF4-FFF2-40B4-BE49-F238E27FC236}">
                <a16:creationId xmlns:a16="http://schemas.microsoft.com/office/drawing/2014/main" id="{CD5A0254-D64A-C295-927B-2B02590DC1F8}"/>
              </a:ext>
            </a:extLst>
          </p:cNvPr>
          <p:cNvGrpSpPr/>
          <p:nvPr/>
        </p:nvGrpSpPr>
        <p:grpSpPr>
          <a:xfrm>
            <a:off x="2860557" y="3461436"/>
            <a:ext cx="3582160" cy="284504"/>
            <a:chOff x="6837322" y="1579717"/>
            <a:chExt cx="4913235" cy="270228"/>
          </a:xfrm>
        </p:grpSpPr>
        <p:pic>
          <p:nvPicPr>
            <p:cNvPr id="5" name="Object 8">
              <a:extLst>
                <a:ext uri="{FF2B5EF4-FFF2-40B4-BE49-F238E27FC236}">
                  <a16:creationId xmlns:a16="http://schemas.microsoft.com/office/drawing/2014/main" id="{CB730F25-C303-A284-1ACA-FA54F9104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37322" y="1579717"/>
              <a:ext cx="4913235" cy="270228"/>
            </a:xfrm>
            <a:prstGeom prst="rect">
              <a:avLst/>
            </a:prstGeom>
          </p:spPr>
        </p:pic>
      </p:grpSp>
      <p:sp>
        <p:nvSpPr>
          <p:cNvPr id="14" name="Google Shape;784;p41">
            <a:extLst>
              <a:ext uri="{FF2B5EF4-FFF2-40B4-BE49-F238E27FC236}">
                <a16:creationId xmlns:a16="http://schemas.microsoft.com/office/drawing/2014/main" id="{3E2CF474-6B3F-A852-2BCB-902C5B7621CF}"/>
              </a:ext>
            </a:extLst>
          </p:cNvPr>
          <p:cNvSpPr txBox="1"/>
          <p:nvPr/>
        </p:nvSpPr>
        <p:spPr>
          <a:xfrm>
            <a:off x="4000396" y="1285399"/>
            <a:ext cx="114320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T</a:t>
            </a:r>
            <a:r>
              <a:rPr lang="en-US" altLang="ko-KR" sz="2400" b="1" dirty="0">
                <a:solidFill>
                  <a:srgbClr val="2F3A8F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R</a:t>
            </a:r>
            <a:r>
              <a:rPr lang="en-US" altLang="ko-KR" sz="2400" b="1" dirty="0">
                <a:solidFill>
                  <a:srgbClr val="FE7E6D"/>
                </a:solidFill>
                <a:latin typeface="+mn-ea"/>
                <a:ea typeface="+mn-ea"/>
                <a:cs typeface="맑은 고딕 Semilight" panose="020B0502040204020203" pitchFamily="50" charset="-127"/>
              </a:rPr>
              <a:t>A</a:t>
            </a:r>
            <a:r>
              <a:rPr lang="en-US" altLang="ko-KR" sz="2400" b="1" i="0" u="none" strike="noStrike" cap="none" dirty="0">
                <a:solidFill>
                  <a:schemeClr val="dk1"/>
                </a:solidFill>
                <a:latin typeface="+mn-ea"/>
                <a:ea typeface="+mn-ea"/>
                <a:cs typeface="맑은 고딕 Semilight" panose="020B0502040204020203" pitchFamily="50" charset="-127"/>
                <a:sym typeface="Arial"/>
              </a:rPr>
              <a:t>CE</a:t>
            </a:r>
            <a:endParaRPr sz="2400" b="0" i="0" u="none" strike="noStrike" cap="none" dirty="0">
              <a:solidFill>
                <a:srgbClr val="000000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591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주요 서비스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02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826600" y="1775450"/>
            <a:ext cx="7490800" cy="2024052"/>
            <a:chOff x="826600" y="1559550"/>
            <a:chExt cx="7490800" cy="2024052"/>
          </a:xfrm>
        </p:grpSpPr>
        <p:grpSp>
          <p:nvGrpSpPr>
            <p:cNvPr id="14" name="그룹 13"/>
            <p:cNvGrpSpPr/>
            <p:nvPr/>
          </p:nvGrpSpPr>
          <p:grpSpPr>
            <a:xfrm>
              <a:off x="826600" y="1559550"/>
              <a:ext cx="3332100" cy="2024052"/>
              <a:chOff x="760322" y="1559550"/>
              <a:chExt cx="3332100" cy="2024052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1959516" y="1559550"/>
                <a:ext cx="1058057" cy="725602"/>
                <a:chOff x="1959516" y="1559550"/>
                <a:chExt cx="1058057" cy="725602"/>
              </a:xfrm>
            </p:grpSpPr>
            <p:sp>
              <p:nvSpPr>
                <p:cNvPr id="32" name="Google Shape;815;p42">
                  <a:extLst>
                    <a:ext uri="{FF2B5EF4-FFF2-40B4-BE49-F238E27FC236}">
                      <a16:creationId xmlns:a16="http://schemas.microsoft.com/office/drawing/2014/main" id="{A8FB36C2-E081-45F5-BBEC-F28083CE8E56}"/>
                    </a:ext>
                  </a:extLst>
                </p:cNvPr>
                <p:cNvSpPr/>
                <p:nvPr/>
              </p:nvSpPr>
              <p:spPr>
                <a:xfrm>
                  <a:off x="1959516" y="1559550"/>
                  <a:ext cx="935110" cy="632400"/>
                </a:xfrm>
                <a:prstGeom prst="hexagon">
                  <a:avLst>
                    <a:gd name="adj" fmla="val 0"/>
                    <a:gd name="vf" fmla="val 115470"/>
                  </a:avLst>
                </a:prstGeom>
                <a:solidFill>
                  <a:srgbClr val="2F3A8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ln>
                      <a:solidFill>
                        <a:srgbClr val="09458A"/>
                      </a:solidFill>
                    </a:ln>
                    <a:solidFill>
                      <a:schemeClr val="lt1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endParaRPr>
                </a:p>
              </p:txBody>
            </p: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81BFA7C7-6246-F699-B4AA-457BE9F385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0266" y="1565152"/>
                  <a:ext cx="1007307" cy="720000"/>
                </a:xfrm>
                <a:prstGeom prst="rect">
                  <a:avLst/>
                </a:prstGeom>
              </p:spPr>
            </p:pic>
          </p:grpSp>
          <p:sp>
            <p:nvSpPr>
              <p:cNvPr id="31" name="Google Shape;813;p42">
                <a:extLst>
                  <a:ext uri="{FF2B5EF4-FFF2-40B4-BE49-F238E27FC236}">
                    <a16:creationId xmlns:a16="http://schemas.microsoft.com/office/drawing/2014/main" id="{71939C16-766E-4C4D-8465-5B24F1A686B0}"/>
                  </a:ext>
                </a:extLst>
              </p:cNvPr>
              <p:cNvSpPr txBox="1"/>
              <p:nvPr/>
            </p:nvSpPr>
            <p:spPr>
              <a:xfrm>
                <a:off x="760322" y="2195559"/>
                <a:ext cx="3332100" cy="13880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altLang="en-US" sz="2000" b="1" dirty="0">
                    <a:solidFill>
                      <a:schemeClr val="dk1"/>
                    </a:solidFill>
                    <a:latin typeface="+mn-ea"/>
                    <a:ea typeface="+mn-ea"/>
                    <a:cs typeface="Calibri" panose="020F0502020204030204" pitchFamily="34" charset="0"/>
                    <a:sym typeface="Malgun Gothic"/>
                  </a:rPr>
                  <a:t>다양한</a:t>
                </a:r>
                <a:r>
                  <a:rPr lang="ko-KR" altLang="en-US" sz="2000" b="1" i="0" u="none" strike="noStrike" cap="none" dirty="0">
                    <a:solidFill>
                      <a:schemeClr val="dk1"/>
                    </a:solidFill>
                    <a:latin typeface="+mn-ea"/>
                    <a:ea typeface="+mn-ea"/>
                    <a:cs typeface="Calibri" panose="020F0502020204030204" pitchFamily="34" charset="0"/>
                    <a:sym typeface="Malgun Gothic"/>
                  </a:rPr>
                  <a:t> 콘텐츠</a:t>
                </a:r>
              </a:p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altLang="en-US" sz="1600" b="1" dirty="0">
                    <a:solidFill>
                      <a:srgbClr val="FE7E6D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커뮤니티</a:t>
                </a:r>
                <a:r>
                  <a:rPr lang="en-US" altLang="ko-KR" sz="1600" b="1" i="0" u="none" strike="noStrike" cap="none" dirty="0">
                    <a:solidFill>
                      <a:srgbClr val="FE7E6D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, Q&amp;A, </a:t>
                </a:r>
                <a:r>
                  <a:rPr lang="ko-KR" altLang="en-US" sz="1600" b="1" i="0" u="none" strike="noStrike" cap="none" dirty="0">
                    <a:solidFill>
                      <a:srgbClr val="FE7E6D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코드</a:t>
                </a:r>
                <a:r>
                  <a:rPr lang="en-US" altLang="ko-KR" sz="1600" b="1" i="0" u="none" strike="noStrike" cap="none" dirty="0">
                    <a:solidFill>
                      <a:srgbClr val="FE7E6D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,</a:t>
                </a:r>
              </a:p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US" altLang="ko-KR" sz="1600" b="1" i="0" u="none" strike="noStrike" cap="none" dirty="0">
                    <a:solidFill>
                      <a:srgbClr val="FE7E6D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 </a:t>
                </a:r>
                <a:r>
                  <a:rPr lang="ko-KR" altLang="en-US" sz="1600" b="1" dirty="0">
                    <a:solidFill>
                      <a:srgbClr val="FE7E6D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자료</a:t>
                </a:r>
                <a:r>
                  <a:rPr lang="en-US" altLang="ko-KR" sz="1600" b="1" i="0" u="none" strike="noStrike" cap="none" dirty="0">
                    <a:solidFill>
                      <a:srgbClr val="FE7E6D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, </a:t>
                </a:r>
                <a:r>
                  <a:rPr lang="ko-KR" altLang="en-US" sz="1600" b="1" i="0" u="none" strike="noStrike" cap="none" dirty="0">
                    <a:solidFill>
                      <a:srgbClr val="FE7E6D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뉴스</a:t>
                </a:r>
                <a:r>
                  <a:rPr lang="en-US" altLang="ko-KR" sz="1600" b="1" i="0" u="none" strike="noStrike" cap="none" dirty="0">
                    <a:solidFill>
                      <a:srgbClr val="FE7E6D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, </a:t>
                </a:r>
                <a:r>
                  <a:rPr lang="ko-KR" altLang="en-US" sz="1600" b="1" i="0" u="none" strike="noStrike" cap="none" dirty="0">
                    <a:solidFill>
                      <a:srgbClr val="FE7E6D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채팅 등</a:t>
                </a:r>
                <a:endParaRPr lang="ko-KR" altLang="en-US" sz="1600" b="1" dirty="0">
                  <a:solidFill>
                    <a:srgbClr val="FE7E6D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endParaRPr>
              </a:p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ko-KR" altLang="en-US" sz="1600" b="1" i="0" u="none" strike="noStrike" cap="none" dirty="0">
                    <a:solidFill>
                      <a:srgbClr val="FE7E6D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다양한 정보와 콘텐츠를 </a:t>
                </a:r>
                <a:r>
                  <a:rPr lang="ko-KR" altLang="en-US" sz="1600" b="1" i="0" u="none" strike="noStrike" cap="none" dirty="0">
                    <a:solidFill>
                      <a:schemeClr val="tx1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제공</a:t>
                </a: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985300" y="1600484"/>
              <a:ext cx="3332100" cy="1705819"/>
              <a:chOff x="4393725" y="1600484"/>
              <a:chExt cx="3332100" cy="1705819"/>
            </a:xfrm>
          </p:grpSpPr>
          <p:sp>
            <p:nvSpPr>
              <p:cNvPr id="30" name="Google Shape;812;p42">
                <a:extLst>
                  <a:ext uri="{FF2B5EF4-FFF2-40B4-BE49-F238E27FC236}">
                    <a16:creationId xmlns:a16="http://schemas.microsoft.com/office/drawing/2014/main" id="{B2FA0CA3-C99F-4EED-8221-AE943113C9F9}"/>
                  </a:ext>
                </a:extLst>
              </p:cNvPr>
              <p:cNvSpPr txBox="1"/>
              <p:nvPr/>
            </p:nvSpPr>
            <p:spPr>
              <a:xfrm>
                <a:off x="4393725" y="2236810"/>
                <a:ext cx="3332100" cy="10694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altLang="en-US" sz="1800" b="1" dirty="0">
                    <a:solidFill>
                      <a:schemeClr val="dk1"/>
                    </a:solidFill>
                    <a:latin typeface="+mn-ea"/>
                    <a:ea typeface="+mn-ea"/>
                    <a:cs typeface="Calibri" panose="020F0502020204030204" pitchFamily="34" charset="0"/>
                    <a:sym typeface="Malgun Gothic"/>
                  </a:rPr>
                  <a:t>쉬운 접근성</a:t>
                </a:r>
                <a:endParaRPr lang="ko-KR" altLang="en-US" sz="1800" b="1" i="0" u="none" strike="noStrike" cap="none" dirty="0">
                  <a:solidFill>
                    <a:schemeClr val="dk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  <a:sym typeface="Malgun Gothic"/>
                </a:endParaRPr>
              </a:p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altLang="en-US" sz="1600" b="1" dirty="0">
                    <a:solidFill>
                      <a:srgbClr val="FE7E6D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사용자 친화적인 </a:t>
                </a:r>
                <a:endParaRPr lang="en-US" altLang="ko-KR" sz="1600" b="1" dirty="0">
                  <a:solidFill>
                    <a:srgbClr val="FE7E6D"/>
                  </a:solidFill>
                  <a:latin typeface="+mn-ea"/>
                  <a:ea typeface="+mn-ea"/>
                  <a:cs typeface="Calibri" panose="020F0502020204030204" pitchFamily="34" charset="0"/>
                  <a:sym typeface="Calibri"/>
                </a:endParaRPr>
              </a:p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altLang="en-US" sz="1600" b="1" dirty="0">
                    <a:solidFill>
                      <a:srgbClr val="FE7E6D"/>
                    </a:solidFill>
                    <a:latin typeface="+mn-ea"/>
                    <a:ea typeface="+mn-ea"/>
                    <a:cs typeface="Calibri" panose="020F0502020204030204" pitchFamily="34" charset="0"/>
                    <a:sym typeface="Calibri"/>
                  </a:rPr>
                  <a:t>인터페이스</a:t>
                </a:r>
                <a:endParaRPr sz="1600" b="1" i="0" u="none" strike="noStrike" cap="none" dirty="0">
                  <a:solidFill>
                    <a:srgbClr val="FE7E6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  <a:sym typeface="Calibri"/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5685676" y="1600484"/>
                <a:ext cx="935110" cy="632400"/>
                <a:chOff x="6288926" y="1600484"/>
                <a:chExt cx="935110" cy="632400"/>
              </a:xfrm>
            </p:grpSpPr>
            <p:sp>
              <p:nvSpPr>
                <p:cNvPr id="39" name="Google Shape;822;p42">
                  <a:extLst>
                    <a:ext uri="{FF2B5EF4-FFF2-40B4-BE49-F238E27FC236}">
                      <a16:creationId xmlns:a16="http://schemas.microsoft.com/office/drawing/2014/main" id="{5ADAF72C-4A2C-4FA1-82CA-954961C7F9C0}"/>
                    </a:ext>
                  </a:extLst>
                </p:cNvPr>
                <p:cNvSpPr/>
                <p:nvPr/>
              </p:nvSpPr>
              <p:spPr>
                <a:xfrm>
                  <a:off x="6288926" y="1600484"/>
                  <a:ext cx="935110" cy="632400"/>
                </a:xfrm>
                <a:prstGeom prst="hexagon">
                  <a:avLst>
                    <a:gd name="adj" fmla="val 0"/>
                    <a:gd name="vf" fmla="val 115470"/>
                  </a:avLst>
                </a:prstGeom>
                <a:solidFill>
                  <a:srgbClr val="2F3A8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endParaRPr>
                </a:p>
              </p:txBody>
            </p:sp>
            <p:grpSp>
              <p:nvGrpSpPr>
                <p:cNvPr id="5" name="Google Shape;816;p42">
                  <a:extLst>
                    <a:ext uri="{FF2B5EF4-FFF2-40B4-BE49-F238E27FC236}">
                      <a16:creationId xmlns:a16="http://schemas.microsoft.com/office/drawing/2014/main" id="{76973509-86EB-01D0-F532-ACF96E888F7B}"/>
                    </a:ext>
                  </a:extLst>
                </p:cNvPr>
                <p:cNvGrpSpPr/>
                <p:nvPr/>
              </p:nvGrpSpPr>
              <p:grpSpPr>
                <a:xfrm>
                  <a:off x="6492312" y="1676408"/>
                  <a:ext cx="692172" cy="515542"/>
                  <a:chOff x="4169300" y="4619811"/>
                  <a:chExt cx="817794" cy="868540"/>
                </a:xfrm>
              </p:grpSpPr>
              <p:sp>
                <p:nvSpPr>
                  <p:cNvPr id="6" name="Google Shape;817;p42">
                    <a:extLst>
                      <a:ext uri="{FF2B5EF4-FFF2-40B4-BE49-F238E27FC236}">
                        <a16:creationId xmlns:a16="http://schemas.microsoft.com/office/drawing/2014/main" id="{905E0550-FCEB-0755-FFAF-040A9CF2598E}"/>
                      </a:ext>
                    </a:extLst>
                  </p:cNvPr>
                  <p:cNvSpPr/>
                  <p:nvPr/>
                </p:nvSpPr>
                <p:spPr>
                  <a:xfrm>
                    <a:off x="4169300" y="4619811"/>
                    <a:ext cx="574003" cy="7669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82" h="10460" extrusionOk="0">
                        <a:moveTo>
                          <a:pt x="348" y="0"/>
                        </a:moveTo>
                        <a:cubicBezTo>
                          <a:pt x="158" y="0"/>
                          <a:pt x="1" y="158"/>
                          <a:pt x="1" y="347"/>
                        </a:cubicBezTo>
                        <a:lnTo>
                          <a:pt x="1" y="10113"/>
                        </a:lnTo>
                        <a:cubicBezTo>
                          <a:pt x="1" y="10302"/>
                          <a:pt x="158" y="10460"/>
                          <a:pt x="348" y="10460"/>
                        </a:cubicBezTo>
                        <a:lnTo>
                          <a:pt x="694" y="10460"/>
                        </a:lnTo>
                        <a:lnTo>
                          <a:pt x="694" y="3875"/>
                        </a:lnTo>
                        <a:cubicBezTo>
                          <a:pt x="694" y="3623"/>
                          <a:pt x="820" y="3340"/>
                          <a:pt x="1009" y="3151"/>
                        </a:cubicBezTo>
                        <a:lnTo>
                          <a:pt x="3151" y="1008"/>
                        </a:lnTo>
                        <a:cubicBezTo>
                          <a:pt x="3340" y="819"/>
                          <a:pt x="3624" y="693"/>
                          <a:pt x="3908" y="693"/>
                        </a:cubicBezTo>
                        <a:lnTo>
                          <a:pt x="8381" y="693"/>
                        </a:lnTo>
                        <a:lnTo>
                          <a:pt x="8381" y="347"/>
                        </a:lnTo>
                        <a:cubicBezTo>
                          <a:pt x="8381" y="158"/>
                          <a:pt x="8224" y="0"/>
                          <a:pt x="803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 panose="020F0502020204030204" pitchFamily="34" charset="0"/>
                      <a:ea typeface="Calibri"/>
                      <a:cs typeface="Calibri" panose="020F0502020204030204" pitchFamily="34" charset="0"/>
                      <a:sym typeface="Calibri"/>
                    </a:endParaRPr>
                  </a:p>
                </p:txBody>
              </p:sp>
              <p:sp>
                <p:nvSpPr>
                  <p:cNvPr id="7" name="Google Shape;818;p42">
                    <a:extLst>
                      <a:ext uri="{FF2B5EF4-FFF2-40B4-BE49-F238E27FC236}">
                        <a16:creationId xmlns:a16="http://schemas.microsoft.com/office/drawing/2014/main" id="{B579673D-0107-9275-95BA-67AD665C70E9}"/>
                      </a:ext>
                    </a:extLst>
                  </p:cNvPr>
                  <p:cNvSpPr/>
                  <p:nvPr/>
                </p:nvSpPr>
                <p:spPr>
                  <a:xfrm>
                    <a:off x="4279348" y="4737562"/>
                    <a:ext cx="129565" cy="140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2" h="1923" extrusionOk="0">
                        <a:moveTo>
                          <a:pt x="1891" y="1"/>
                        </a:moveTo>
                        <a:lnTo>
                          <a:pt x="1" y="1923"/>
                        </a:lnTo>
                        <a:lnTo>
                          <a:pt x="1891" y="1923"/>
                        </a:lnTo>
                        <a:lnTo>
                          <a:pt x="189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 panose="020F0502020204030204" pitchFamily="34" charset="0"/>
                      <a:ea typeface="Calibri"/>
                      <a:cs typeface="Calibri" panose="020F0502020204030204" pitchFamily="34" charset="0"/>
                      <a:sym typeface="Calibri"/>
                    </a:endParaRPr>
                  </a:p>
                </p:txBody>
              </p:sp>
              <p:sp>
                <p:nvSpPr>
                  <p:cNvPr id="8" name="Google Shape;819;p42">
                    <a:extLst>
                      <a:ext uri="{FF2B5EF4-FFF2-40B4-BE49-F238E27FC236}">
                        <a16:creationId xmlns:a16="http://schemas.microsoft.com/office/drawing/2014/main" id="{A48F6304-EE66-14D0-CA49-8BA2D1A0C7E8}"/>
                      </a:ext>
                    </a:extLst>
                  </p:cNvPr>
                  <p:cNvSpPr/>
                  <p:nvPr/>
                </p:nvSpPr>
                <p:spPr>
                  <a:xfrm>
                    <a:off x="4458425" y="4931638"/>
                    <a:ext cx="334459" cy="3558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84" h="4853" extrusionOk="0">
                        <a:moveTo>
                          <a:pt x="2427" y="0"/>
                        </a:moveTo>
                        <a:cubicBezTo>
                          <a:pt x="1103" y="0"/>
                          <a:pt x="1" y="1103"/>
                          <a:pt x="1" y="2426"/>
                        </a:cubicBezTo>
                        <a:cubicBezTo>
                          <a:pt x="1" y="3749"/>
                          <a:pt x="1103" y="4852"/>
                          <a:pt x="2427" y="4852"/>
                        </a:cubicBezTo>
                        <a:cubicBezTo>
                          <a:pt x="3781" y="4852"/>
                          <a:pt x="4884" y="3749"/>
                          <a:pt x="4884" y="2426"/>
                        </a:cubicBezTo>
                        <a:cubicBezTo>
                          <a:pt x="4884" y="1103"/>
                          <a:pt x="3781" y="0"/>
                          <a:pt x="2427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 panose="020F0502020204030204" pitchFamily="34" charset="0"/>
                      <a:ea typeface="Calibri"/>
                      <a:cs typeface="Calibri" panose="020F0502020204030204" pitchFamily="34" charset="0"/>
                      <a:sym typeface="Calibri"/>
                    </a:endParaRPr>
                  </a:p>
                </p:txBody>
              </p:sp>
              <p:sp>
                <p:nvSpPr>
                  <p:cNvPr id="9" name="Google Shape;820;p42">
                    <a:extLst>
                      <a:ext uri="{FF2B5EF4-FFF2-40B4-BE49-F238E27FC236}">
                        <a16:creationId xmlns:a16="http://schemas.microsoft.com/office/drawing/2014/main" id="{FDC3FE6B-747F-CF40-3C03-A4799AAC7336}"/>
                      </a:ext>
                    </a:extLst>
                  </p:cNvPr>
                  <p:cNvSpPr/>
                  <p:nvPr/>
                </p:nvSpPr>
                <p:spPr>
                  <a:xfrm>
                    <a:off x="4262091" y="4726051"/>
                    <a:ext cx="526478" cy="7114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8" h="9704" extrusionOk="0">
                        <a:moveTo>
                          <a:pt x="2868" y="0"/>
                        </a:moveTo>
                        <a:lnTo>
                          <a:pt x="2868" y="2426"/>
                        </a:lnTo>
                        <a:cubicBezTo>
                          <a:pt x="2868" y="2647"/>
                          <a:pt x="2679" y="2804"/>
                          <a:pt x="2490" y="2804"/>
                        </a:cubicBezTo>
                        <a:lnTo>
                          <a:pt x="1" y="2804"/>
                        </a:lnTo>
                        <a:lnTo>
                          <a:pt x="1" y="9357"/>
                        </a:lnTo>
                        <a:cubicBezTo>
                          <a:pt x="1" y="9578"/>
                          <a:pt x="190" y="9704"/>
                          <a:pt x="379" y="9704"/>
                        </a:cubicBezTo>
                        <a:lnTo>
                          <a:pt x="7341" y="9704"/>
                        </a:lnTo>
                        <a:cubicBezTo>
                          <a:pt x="7467" y="9704"/>
                          <a:pt x="7593" y="9641"/>
                          <a:pt x="7625" y="9578"/>
                        </a:cubicBezTo>
                        <a:lnTo>
                          <a:pt x="6239" y="8192"/>
                        </a:lnTo>
                        <a:cubicBezTo>
                          <a:pt x="5924" y="8318"/>
                          <a:pt x="5609" y="8349"/>
                          <a:pt x="5262" y="8349"/>
                        </a:cubicBezTo>
                        <a:cubicBezTo>
                          <a:pt x="3529" y="8349"/>
                          <a:pt x="2143" y="6931"/>
                          <a:pt x="2143" y="5230"/>
                        </a:cubicBezTo>
                        <a:cubicBezTo>
                          <a:pt x="2143" y="3529"/>
                          <a:pt x="3561" y="2111"/>
                          <a:pt x="5262" y="2111"/>
                        </a:cubicBezTo>
                        <a:cubicBezTo>
                          <a:pt x="6239" y="2111"/>
                          <a:pt x="7121" y="2584"/>
                          <a:pt x="7688" y="3308"/>
                        </a:cubicBezTo>
                        <a:lnTo>
                          <a:pt x="7688" y="347"/>
                        </a:lnTo>
                        <a:cubicBezTo>
                          <a:pt x="7688" y="158"/>
                          <a:pt x="7530" y="0"/>
                          <a:pt x="734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 panose="020F0502020204030204" pitchFamily="34" charset="0"/>
                      <a:ea typeface="Calibri"/>
                      <a:cs typeface="Calibri" panose="020F0502020204030204" pitchFamily="34" charset="0"/>
                      <a:sym typeface="Calibri"/>
                    </a:endParaRPr>
                  </a:p>
                </p:txBody>
              </p:sp>
              <p:sp>
                <p:nvSpPr>
                  <p:cNvPr id="10" name="Google Shape;821;p42">
                    <a:extLst>
                      <a:ext uri="{FF2B5EF4-FFF2-40B4-BE49-F238E27FC236}">
                        <a16:creationId xmlns:a16="http://schemas.microsoft.com/office/drawing/2014/main" id="{3A843E8D-055E-07CE-6119-7DAA56B066CB}"/>
                      </a:ext>
                    </a:extLst>
                  </p:cNvPr>
                  <p:cNvSpPr/>
                  <p:nvPr/>
                </p:nvSpPr>
                <p:spPr>
                  <a:xfrm>
                    <a:off x="4738921" y="5227261"/>
                    <a:ext cx="248173" cy="261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4" h="3561" extrusionOk="0">
                        <a:moveTo>
                          <a:pt x="977" y="1"/>
                        </a:moveTo>
                        <a:cubicBezTo>
                          <a:pt x="693" y="410"/>
                          <a:pt x="378" y="757"/>
                          <a:pt x="0" y="1009"/>
                        </a:cubicBezTo>
                        <a:lnTo>
                          <a:pt x="2363" y="3372"/>
                        </a:lnTo>
                        <a:cubicBezTo>
                          <a:pt x="2489" y="3498"/>
                          <a:pt x="2662" y="3561"/>
                          <a:pt x="2840" y="3561"/>
                        </a:cubicBezTo>
                        <a:cubicBezTo>
                          <a:pt x="3017" y="3561"/>
                          <a:pt x="3198" y="3498"/>
                          <a:pt x="3340" y="3372"/>
                        </a:cubicBezTo>
                        <a:cubicBezTo>
                          <a:pt x="3623" y="3088"/>
                          <a:pt x="3623" y="2647"/>
                          <a:pt x="3340" y="2364"/>
                        </a:cubicBezTo>
                        <a:lnTo>
                          <a:pt x="977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 panose="020F0502020204030204" pitchFamily="34" charset="0"/>
                      <a:ea typeface="Calibri"/>
                      <a:cs typeface="Calibri" panose="020F0502020204030204" pitchFamily="34" charset="0"/>
                      <a:sym typeface="Calibri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107444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824;p42">
            <a:extLst>
              <a:ext uri="{FF2B5EF4-FFF2-40B4-BE49-F238E27FC236}">
                <a16:creationId xmlns:a16="http://schemas.microsoft.com/office/drawing/2014/main" id="{6551D2DC-C260-4695-800E-3ED76A4E29E6}"/>
              </a:ext>
            </a:extLst>
          </p:cNvPr>
          <p:cNvSpPr/>
          <p:nvPr/>
        </p:nvSpPr>
        <p:spPr>
          <a:xfrm>
            <a:off x="1028681" y="3618711"/>
            <a:ext cx="7095600" cy="948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tx1"/>
              </a:solidFill>
              <a:latin typeface="Calibri" panose="020F0502020204030204" pitchFamily="34" charset="0"/>
              <a:ea typeface="맑은 고딕" panose="020B0503020000020004" pitchFamily="50" charset="-127"/>
              <a:cs typeface="Calibri" panose="020F0502020204030204" pitchFamily="34" charset="0"/>
              <a:sym typeface="Arial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개발 도구 및 환경 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03</a:t>
            </a:r>
          </a:p>
        </p:txBody>
      </p:sp>
      <p:grpSp>
        <p:nvGrpSpPr>
          <p:cNvPr id="5" name="Google Shape;816;p42">
            <a:extLst>
              <a:ext uri="{FF2B5EF4-FFF2-40B4-BE49-F238E27FC236}">
                <a16:creationId xmlns:a16="http://schemas.microsoft.com/office/drawing/2014/main" id="{76973509-86EB-01D0-F532-ACF96E888F7B}"/>
              </a:ext>
            </a:extLst>
          </p:cNvPr>
          <p:cNvGrpSpPr/>
          <p:nvPr/>
        </p:nvGrpSpPr>
        <p:grpSpPr>
          <a:xfrm>
            <a:off x="6492312" y="1676408"/>
            <a:ext cx="692172" cy="515542"/>
            <a:chOff x="4169300" y="4619811"/>
            <a:chExt cx="817794" cy="868540"/>
          </a:xfrm>
        </p:grpSpPr>
        <p:sp>
          <p:nvSpPr>
            <p:cNvPr id="6" name="Google Shape;817;p42">
              <a:extLst>
                <a:ext uri="{FF2B5EF4-FFF2-40B4-BE49-F238E27FC236}">
                  <a16:creationId xmlns:a16="http://schemas.microsoft.com/office/drawing/2014/main" id="{905E0550-FCEB-0755-FFAF-040A9CF2598E}"/>
                </a:ext>
              </a:extLst>
            </p:cNvPr>
            <p:cNvSpPr/>
            <p:nvPr/>
          </p:nvSpPr>
          <p:spPr>
            <a:xfrm>
              <a:off x="4169300" y="4619811"/>
              <a:ext cx="574003" cy="766920"/>
            </a:xfrm>
            <a:custGeom>
              <a:avLst/>
              <a:gdLst/>
              <a:ahLst/>
              <a:cxnLst/>
              <a:rect l="l" t="t" r="r" b="b"/>
              <a:pathLst>
                <a:path w="8382" h="10460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113"/>
                  </a:lnTo>
                  <a:cubicBezTo>
                    <a:pt x="1" y="10302"/>
                    <a:pt x="158" y="10460"/>
                    <a:pt x="348" y="10460"/>
                  </a:cubicBezTo>
                  <a:lnTo>
                    <a:pt x="694" y="10460"/>
                  </a:lnTo>
                  <a:lnTo>
                    <a:pt x="694" y="3875"/>
                  </a:lnTo>
                  <a:cubicBezTo>
                    <a:pt x="694" y="3623"/>
                    <a:pt x="820" y="3340"/>
                    <a:pt x="1009" y="3151"/>
                  </a:cubicBezTo>
                  <a:lnTo>
                    <a:pt x="3151" y="1008"/>
                  </a:lnTo>
                  <a:cubicBezTo>
                    <a:pt x="3340" y="819"/>
                    <a:pt x="3624" y="693"/>
                    <a:pt x="3908" y="693"/>
                  </a:cubicBezTo>
                  <a:lnTo>
                    <a:pt x="8381" y="693"/>
                  </a:lnTo>
                  <a:lnTo>
                    <a:pt x="8381" y="347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7" name="Google Shape;818;p42">
              <a:extLst>
                <a:ext uri="{FF2B5EF4-FFF2-40B4-BE49-F238E27FC236}">
                  <a16:creationId xmlns:a16="http://schemas.microsoft.com/office/drawing/2014/main" id="{B579673D-0107-9275-95BA-67AD665C70E9}"/>
                </a:ext>
              </a:extLst>
            </p:cNvPr>
            <p:cNvSpPr/>
            <p:nvPr/>
          </p:nvSpPr>
          <p:spPr>
            <a:xfrm>
              <a:off x="4279348" y="4737562"/>
              <a:ext cx="129565" cy="140993"/>
            </a:xfrm>
            <a:custGeom>
              <a:avLst/>
              <a:gdLst/>
              <a:ahLst/>
              <a:cxnLst/>
              <a:rect l="l" t="t" r="r" b="b"/>
              <a:pathLst>
                <a:path w="1892" h="1923" extrusionOk="0">
                  <a:moveTo>
                    <a:pt x="1891" y="1"/>
                  </a:moveTo>
                  <a:lnTo>
                    <a:pt x="1" y="1923"/>
                  </a:lnTo>
                  <a:lnTo>
                    <a:pt x="1891" y="1923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8" name="Google Shape;819;p42">
              <a:extLst>
                <a:ext uri="{FF2B5EF4-FFF2-40B4-BE49-F238E27FC236}">
                  <a16:creationId xmlns:a16="http://schemas.microsoft.com/office/drawing/2014/main" id="{A48F6304-EE66-14D0-CA49-8BA2D1A0C7E8}"/>
                </a:ext>
              </a:extLst>
            </p:cNvPr>
            <p:cNvSpPr/>
            <p:nvPr/>
          </p:nvSpPr>
          <p:spPr>
            <a:xfrm>
              <a:off x="4458425" y="4931638"/>
              <a:ext cx="334459" cy="355818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49"/>
                    <a:pt x="1103" y="4852"/>
                    <a:pt x="2427" y="4852"/>
                  </a:cubicBezTo>
                  <a:cubicBezTo>
                    <a:pt x="3781" y="4852"/>
                    <a:pt x="4884" y="3749"/>
                    <a:pt x="4884" y="2426"/>
                  </a:cubicBez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9" name="Google Shape;820;p42">
              <a:extLst>
                <a:ext uri="{FF2B5EF4-FFF2-40B4-BE49-F238E27FC236}">
                  <a16:creationId xmlns:a16="http://schemas.microsoft.com/office/drawing/2014/main" id="{FDC3FE6B-747F-CF40-3C03-A4799AAC7336}"/>
                </a:ext>
              </a:extLst>
            </p:cNvPr>
            <p:cNvSpPr/>
            <p:nvPr/>
          </p:nvSpPr>
          <p:spPr>
            <a:xfrm>
              <a:off x="4262091" y="4726051"/>
              <a:ext cx="526478" cy="711490"/>
            </a:xfrm>
            <a:custGeom>
              <a:avLst/>
              <a:gdLst/>
              <a:ahLst/>
              <a:cxnLst/>
              <a:rect l="l" t="t" r="r" b="b"/>
              <a:pathLst>
                <a:path w="7688" h="9704" extrusionOk="0">
                  <a:moveTo>
                    <a:pt x="2868" y="0"/>
                  </a:moveTo>
                  <a:lnTo>
                    <a:pt x="2868" y="2426"/>
                  </a:lnTo>
                  <a:cubicBezTo>
                    <a:pt x="2868" y="2647"/>
                    <a:pt x="2679" y="2804"/>
                    <a:pt x="2490" y="2804"/>
                  </a:cubicBezTo>
                  <a:lnTo>
                    <a:pt x="1" y="2804"/>
                  </a:lnTo>
                  <a:lnTo>
                    <a:pt x="1" y="9357"/>
                  </a:lnTo>
                  <a:cubicBezTo>
                    <a:pt x="1" y="9578"/>
                    <a:pt x="190" y="9704"/>
                    <a:pt x="379" y="9704"/>
                  </a:cubicBezTo>
                  <a:lnTo>
                    <a:pt x="7341" y="9704"/>
                  </a:lnTo>
                  <a:cubicBezTo>
                    <a:pt x="7467" y="9704"/>
                    <a:pt x="7593" y="9641"/>
                    <a:pt x="7625" y="9578"/>
                  </a:cubicBezTo>
                  <a:lnTo>
                    <a:pt x="6239" y="8192"/>
                  </a:lnTo>
                  <a:cubicBezTo>
                    <a:pt x="5924" y="8318"/>
                    <a:pt x="5609" y="8349"/>
                    <a:pt x="5262" y="8349"/>
                  </a:cubicBezTo>
                  <a:cubicBezTo>
                    <a:pt x="3529" y="8349"/>
                    <a:pt x="2143" y="6931"/>
                    <a:pt x="2143" y="5230"/>
                  </a:cubicBezTo>
                  <a:cubicBezTo>
                    <a:pt x="2143" y="3529"/>
                    <a:pt x="3561" y="2111"/>
                    <a:pt x="5262" y="2111"/>
                  </a:cubicBezTo>
                  <a:cubicBezTo>
                    <a:pt x="6239" y="2111"/>
                    <a:pt x="7121" y="2584"/>
                    <a:pt x="7688" y="3308"/>
                  </a:cubicBezTo>
                  <a:lnTo>
                    <a:pt x="7688" y="347"/>
                  </a:lnTo>
                  <a:cubicBezTo>
                    <a:pt x="7688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  <p:sp>
          <p:nvSpPr>
            <p:cNvPr id="10" name="Google Shape;821;p42">
              <a:extLst>
                <a:ext uri="{FF2B5EF4-FFF2-40B4-BE49-F238E27FC236}">
                  <a16:creationId xmlns:a16="http://schemas.microsoft.com/office/drawing/2014/main" id="{3A843E8D-055E-07CE-6119-7DAA56B066CB}"/>
                </a:ext>
              </a:extLst>
            </p:cNvPr>
            <p:cNvSpPr/>
            <p:nvPr/>
          </p:nvSpPr>
          <p:spPr>
            <a:xfrm>
              <a:off x="4738921" y="5227261"/>
              <a:ext cx="248173" cy="261090"/>
            </a:xfrm>
            <a:custGeom>
              <a:avLst/>
              <a:gdLst/>
              <a:ahLst/>
              <a:cxnLst/>
              <a:rect l="l" t="t" r="r" b="b"/>
              <a:pathLst>
                <a:path w="3624" h="3561" extrusionOk="0">
                  <a:moveTo>
                    <a:pt x="977" y="1"/>
                  </a:moveTo>
                  <a:cubicBezTo>
                    <a:pt x="693" y="410"/>
                    <a:pt x="378" y="757"/>
                    <a:pt x="0" y="1009"/>
                  </a:cubicBezTo>
                  <a:lnTo>
                    <a:pt x="2363" y="3372"/>
                  </a:lnTo>
                  <a:cubicBezTo>
                    <a:pt x="2489" y="3498"/>
                    <a:pt x="2662" y="3561"/>
                    <a:pt x="2840" y="3561"/>
                  </a:cubicBezTo>
                  <a:cubicBezTo>
                    <a:pt x="3017" y="3561"/>
                    <a:pt x="3198" y="3498"/>
                    <a:pt x="3340" y="3372"/>
                  </a:cubicBezTo>
                  <a:cubicBezTo>
                    <a:pt x="3623" y="3088"/>
                    <a:pt x="3623" y="2647"/>
                    <a:pt x="3340" y="2364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endParaRPr>
            </a:p>
          </p:txBody>
        </p:sp>
      </p:grpSp>
      <p:pic>
        <p:nvPicPr>
          <p:cNvPr id="16" name="그림 1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ED9FB6AE-1FE3-F21D-6734-9D0C33B25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40490"/>
            <a:ext cx="8745274" cy="41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9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3431</TotalTime>
  <Words>1178</Words>
  <Application>Microsoft Office PowerPoint</Application>
  <PresentationFormat>화면 슬라이드 쇼(16:9)</PresentationFormat>
  <Paragraphs>319</Paragraphs>
  <Slides>53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2" baseType="lpstr">
      <vt:lpstr>야놀자 야체 B</vt:lpstr>
      <vt:lpstr>맑은 고딕</vt:lpstr>
      <vt:lpstr>맑은 고딕 Semilight</vt:lpstr>
      <vt:lpstr>Arial</vt:lpstr>
      <vt:lpstr>Microsoft GothicNeo</vt:lpstr>
      <vt:lpstr>Calibri</vt:lpstr>
      <vt:lpstr>맑은 고딕</vt:lpstr>
      <vt:lpstr>HY헤드라인M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jungkyunga</dc:creator>
  <cp:lastModifiedBy>soldesk</cp:lastModifiedBy>
  <cp:revision>285</cp:revision>
  <dcterms:modified xsi:type="dcterms:W3CDTF">2023-09-08T03:46:17Z</dcterms:modified>
</cp:coreProperties>
</file>